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485" r:id="rId2"/>
    <p:sldId id="396" r:id="rId3"/>
    <p:sldId id="519" r:id="rId4"/>
    <p:sldId id="522" r:id="rId5"/>
    <p:sldId id="520" r:id="rId6"/>
    <p:sldId id="521" r:id="rId7"/>
    <p:sldId id="523" r:id="rId8"/>
    <p:sldId id="264" r:id="rId9"/>
    <p:sldId id="265" r:id="rId10"/>
    <p:sldId id="527" r:id="rId11"/>
    <p:sldId id="525" r:id="rId12"/>
    <p:sldId id="528" r:id="rId13"/>
    <p:sldId id="529" r:id="rId14"/>
    <p:sldId id="526" r:id="rId15"/>
    <p:sldId id="530" r:id="rId16"/>
    <p:sldId id="531" r:id="rId17"/>
    <p:sldId id="532" r:id="rId18"/>
    <p:sldId id="533" r:id="rId19"/>
    <p:sldId id="534" r:id="rId20"/>
    <p:sldId id="535" r:id="rId21"/>
    <p:sldId id="537" r:id="rId22"/>
    <p:sldId id="518" r:id="rId23"/>
  </p:sldIdLst>
  <p:sldSz cx="12192000" cy="6858000"/>
  <p:notesSz cx="6858000" cy="9144000"/>
  <p:embeddedFontLst>
    <p:embeddedFont>
      <p:font typeface="Verdana" panose="020B0604030504040204" pitchFamily="34" charset="0"/>
      <p:regular r:id="rId25"/>
      <p:bold r:id="rId26"/>
      <p:italic r:id="rId27"/>
      <p:bold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519"/>
            <p14:sldId id="522"/>
            <p14:sldId id="520"/>
            <p14:sldId id="521"/>
            <p14:sldId id="523"/>
            <p14:sldId id="264"/>
            <p14:sldId id="265"/>
            <p14:sldId id="527"/>
            <p14:sldId id="525"/>
            <p14:sldId id="528"/>
            <p14:sldId id="529"/>
            <p14:sldId id="526"/>
            <p14:sldId id="530"/>
            <p14:sldId id="531"/>
            <p14:sldId id="532"/>
            <p14:sldId id="533"/>
            <p14:sldId id="534"/>
            <p14:sldId id="535"/>
            <p14:sldId id="53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132" autoAdjust="0"/>
    <p:restoredTop sz="69007" autoAdjust="0"/>
  </p:normalViewPr>
  <p:slideViewPr>
    <p:cSldViewPr snapToGrid="0">
      <p:cViewPr varScale="1">
        <p:scale>
          <a:sx n="47" d="100"/>
          <a:sy n="47" d="100"/>
        </p:scale>
        <p:origin x="1144" y="36"/>
      </p:cViewPr>
      <p:guideLst/>
    </p:cSldViewPr>
  </p:slideViewPr>
  <p:notesTextViewPr>
    <p:cViewPr>
      <p:scale>
        <a:sx n="110" d="100"/>
        <a:sy n="110" d="100"/>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6610CF7-7CFD-4981-8166-0DED1B2490E6}"/>
    <pc:docChg chg="modSld">
      <pc:chgData name="Mitchell Wand" userId="de9b44c55c049659" providerId="LiveId" clId="{86610CF7-7CFD-4981-8166-0DED1B2490E6}" dt="2022-09-20T21:15:19.107" v="1" actId="20577"/>
      <pc:docMkLst>
        <pc:docMk/>
      </pc:docMkLst>
      <pc:sldChg chg="modSp mod">
        <pc:chgData name="Mitchell Wand" userId="de9b44c55c049659" providerId="LiveId" clId="{86610CF7-7CFD-4981-8166-0DED1B2490E6}" dt="2022-09-20T21:14:55.735" v="0" actId="20577"/>
        <pc:sldMkLst>
          <pc:docMk/>
          <pc:sldMk cId="1007606320" sldId="520"/>
        </pc:sldMkLst>
        <pc:spChg chg="mod">
          <ac:chgData name="Mitchell Wand" userId="de9b44c55c049659" providerId="LiveId" clId="{86610CF7-7CFD-4981-8166-0DED1B2490E6}" dt="2022-09-20T21:14:55.735" v="0" actId="20577"/>
          <ac:spMkLst>
            <pc:docMk/>
            <pc:sldMk cId="1007606320" sldId="520"/>
            <ac:spMk id="3" creationId="{F2B1264D-D8C0-AF4A-831C-4CED4E3AF7D4}"/>
          </ac:spMkLst>
        </pc:spChg>
      </pc:sldChg>
      <pc:sldChg chg="modNotesTx">
        <pc:chgData name="Mitchell Wand" userId="de9b44c55c049659" providerId="LiveId" clId="{86610CF7-7CFD-4981-8166-0DED1B2490E6}" dt="2022-09-20T21:15:19.107" v="1" actId="20577"/>
        <pc:sldMkLst>
          <pc:docMk/>
          <pc:sldMk cId="1985064915" sldId="521"/>
        </pc:sldMkLst>
      </pc:sldChg>
    </pc:docChg>
  </pc:docChgLst>
</pc:chgInfo>
</file>

<file path=ppt/media/image1.jpeg>
</file>

<file path=ppt/media/image10.png>
</file>

<file path=ppt/media/image11.png>
</file>

<file path=ppt/media/image12.png>
</file>

<file path=ppt/media/image2.png>
</file>

<file path=ppt/media/image3.png>
</file>

<file path=ppt/media/image4.jpe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1/25/2024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Can brainstorm from students, or just use this as a transition</a:t>
            </a:r>
          </a:p>
          <a:p>
            <a:endParaRPr lang="en-US" dirty="0"/>
          </a:p>
          <a:p>
            <a:pPr eaLnBrk="1" hangingPunct="1"/>
            <a:r>
              <a:rPr lang="en-US" altLang="en-US" dirty="0"/>
              <a:t>A related question could be, what are some of the useful traits for successful software engineers?</a:t>
            </a:r>
            <a:br>
              <a:rPr lang="en-US" altLang="en-US" dirty="0"/>
            </a:br>
            <a:r>
              <a:rPr lang="en-US" altLang="en-US" dirty="0"/>
              <a:t>Here is a list:</a:t>
            </a:r>
          </a:p>
          <a:p>
            <a:pPr lvl="1" eaLnBrk="1" hangingPunct="1"/>
            <a:r>
              <a:rPr lang="en-US" altLang="en-US" sz="2800" dirty="0">
                <a:solidFill>
                  <a:srgbClr val="002060"/>
                </a:solidFill>
              </a:rPr>
              <a:t>Sense of individual responsibility</a:t>
            </a:r>
          </a:p>
          <a:p>
            <a:pPr lvl="1" eaLnBrk="1" hangingPunct="1"/>
            <a:r>
              <a:rPr lang="en-US" altLang="en-US" sz="2800" dirty="0">
                <a:solidFill>
                  <a:srgbClr val="002060"/>
                </a:solidFill>
              </a:rPr>
              <a:t>Acutely aware of the needs of team members and stakeholders </a:t>
            </a:r>
          </a:p>
          <a:p>
            <a:pPr lvl="1" eaLnBrk="1" hangingPunct="1"/>
            <a:r>
              <a:rPr lang="en-US" altLang="en-US" sz="2800" dirty="0">
                <a:solidFill>
                  <a:srgbClr val="002060"/>
                </a:solidFill>
              </a:rPr>
              <a:t>Brutally honest about design flaws and offers constructive criticism</a:t>
            </a:r>
          </a:p>
          <a:p>
            <a:pPr lvl="1" eaLnBrk="1" hangingPunct="1"/>
            <a:r>
              <a:rPr lang="en-US" altLang="en-US" sz="2800" dirty="0">
                <a:solidFill>
                  <a:srgbClr val="002060"/>
                </a:solidFill>
              </a:rPr>
              <a:t>Resilient under pressure </a:t>
            </a:r>
          </a:p>
          <a:p>
            <a:pPr lvl="1" eaLnBrk="1" hangingPunct="1"/>
            <a:r>
              <a:rPr lang="en-US" altLang="en-US" sz="2800" dirty="0">
                <a:solidFill>
                  <a:srgbClr val="002060"/>
                </a:solidFill>
              </a:rPr>
              <a:t>Heightened sense of fairness</a:t>
            </a:r>
          </a:p>
          <a:p>
            <a:pPr lvl="1" eaLnBrk="1" hangingPunct="1"/>
            <a:r>
              <a:rPr lang="en-US" altLang="en-US" sz="2800" dirty="0">
                <a:solidFill>
                  <a:srgbClr val="002060"/>
                </a:solidFill>
              </a:rPr>
              <a:t>Attention to detail </a:t>
            </a:r>
          </a:p>
          <a:p>
            <a:pPr lvl="1" eaLnBrk="1" hangingPunct="1"/>
            <a:r>
              <a:rPr lang="en-US" altLang="en-US" sz="2800" dirty="0">
                <a:solidFill>
                  <a:srgbClr val="002060"/>
                </a:solidFill>
              </a:rPr>
              <a:t>Pragmatic</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1452336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agree that there are no 10x engineers, and that we need to form effective teams in order to scale up our software engineering processes, then perhaps we can agree on some ground-rules for working productively with our team mates. These three pillars are taken from the book “Debugging Teams” - the authors of this book are long-time software team leads at Google.</a:t>
            </a:r>
          </a:p>
          <a:p>
            <a:endParaRPr lang="en-US" dirty="0"/>
          </a:p>
          <a:p>
            <a:r>
              <a:rPr lang="en-US" dirty="0"/>
              <a:t>Both trace almost every social conflict that they have witnessed in their orgs back to a lack of one of these three traits.</a:t>
            </a:r>
          </a:p>
          <a:p>
            <a:endParaRPr lang="en-US" dirty="0"/>
          </a:p>
          <a:p>
            <a:r>
              <a:rPr lang="en-US" dirty="0"/>
              <a:t>This lens (HRT, pronounced “heart”) is useful for evaluating all kinds of personal conflicts. We work with others, and will be most effective when we can create long-lasting relationships with our colleagues who will be able to help us out later when we need. For example: nobody wants to work with someone who consistently behaves like they are the smartest person in the room. Give and receive constructive criticism.</a:t>
            </a:r>
          </a:p>
          <a:p>
            <a:endParaRPr lang="en-US" dirty="0"/>
          </a:p>
          <a:p>
            <a:r>
              <a:rPr lang="en-US" dirty="0"/>
              <a:t>(some notes on pillars)</a:t>
            </a:r>
          </a:p>
          <a:p>
            <a:r>
              <a:rPr lang="en-US" dirty="0"/>
              <a:t>Humility – it’s fun to be the most knowledgeable person in the room, and mentoring others can be rewarding. It is easy to get addicted to being the lead on projects – you start out as the person who knows the most about something. But, eventually you will need to change directions and get exposed to new things. Once you reach a local maximum on your team, you stop learning. And then you get bored. Put yourself outside of your comfort zone, and be open to trying new things that you are less confident about. Be willing to show some weakness.</a:t>
            </a:r>
          </a:p>
          <a:p>
            <a:endParaRPr lang="en-US" dirty="0"/>
          </a:p>
          <a:p>
            <a:r>
              <a:rPr lang="en-US" dirty="0"/>
              <a:t>Respect – how do you criticize and give feedback on someone’s work while recognizing their strengths?</a:t>
            </a:r>
          </a:p>
          <a:p>
            <a:endParaRPr lang="en-US" dirty="0"/>
          </a:p>
          <a:p>
            <a:r>
              <a:rPr lang="en-US" dirty="0"/>
              <a:t>Trust – Might feel hard at first if you have been burned many times by team-mates who you delegated something to and who were, simply put, incompetent. Requires a two-way commitment. Trust that you can delegate something to someone else, and that they will have the respect and humility to ask for help if needed.</a:t>
            </a:r>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22161227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code review comment. Ask students how they would feel if they got this feedback. Ask them why they would feel that way. </a:t>
            </a:r>
          </a:p>
          <a:p>
            <a:endParaRPr lang="en-US" dirty="0"/>
          </a:p>
          <a:p>
            <a:r>
              <a:rPr lang="en-US" dirty="0"/>
              <a:t>Then do the builds and talk through each part that is problematic, and how it violates HRT</a:t>
            </a:r>
          </a:p>
          <a:p>
            <a:r>
              <a:rPr lang="en-US" dirty="0"/>
              <a:t>“You” – Violates respect. This is making it personal. Show respect for others.</a:t>
            </a:r>
          </a:p>
          <a:p>
            <a:r>
              <a:rPr lang="en-US" dirty="0"/>
              <a:t>“wrong” – Violates humility. This assumes that there is a clear “wrong” here. Is it wrong, or is there instead something else we could say to describe what we think is </a:t>
            </a:r>
            <a:r>
              <a:rPr lang="en-US" dirty="0" err="1"/>
              <a:t>wrng</a:t>
            </a:r>
            <a:r>
              <a:rPr lang="en-US" dirty="0"/>
              <a:t>?</a:t>
            </a:r>
          </a:p>
          <a:p>
            <a:r>
              <a:rPr lang="en-US" dirty="0"/>
              <a:t>“using the standard…” – Violates humility again. Are we demanding a SPECIFIC changes? Not only is the existing way wrong, but there is a CLEAR right way? How often does that really come up in software development?</a:t>
            </a:r>
          </a:p>
          <a:p>
            <a:r>
              <a:rPr lang="en-US" dirty="0"/>
              <a:t>“everyone else” – makes clear that the reviewer doesn’t trust the person who wrote the code. How can we move forward with out trust?</a:t>
            </a:r>
          </a:p>
          <a:p>
            <a:endParaRPr lang="en-US" dirty="0"/>
          </a:p>
          <a:p>
            <a:r>
              <a:rPr lang="en-US" dirty="0"/>
              <a:t>This is not a productive comment because the response is going to be overly emotional, coming from someone who was put on the defense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Brainstorm: "If you had a bad team experience in the past, can you explain it in terms of these three </a:t>
            </a:r>
            <a:r>
              <a:rPr lang="en-US" sz="1200" b="0" i="0" kern="1200">
                <a:solidFill>
                  <a:schemeClr val="tx1"/>
                </a:solidFill>
                <a:effectLst/>
                <a:latin typeface="+mn-lt"/>
                <a:ea typeface="+mn-ea"/>
                <a:cs typeface="+mn-cs"/>
              </a:rPr>
              <a:t>pillars?”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201534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new comment. Ask students what they think about this? How is it better?</a:t>
            </a:r>
          </a:p>
          <a:p>
            <a:endParaRPr lang="en-US" dirty="0"/>
          </a:p>
          <a:p>
            <a:r>
              <a:rPr lang="en-US" dirty="0"/>
              <a:t>(build to highlight the humility aspect)</a:t>
            </a:r>
          </a:p>
          <a:p>
            <a:r>
              <a:rPr lang="en-US" dirty="0"/>
              <a:t> </a:t>
            </a:r>
          </a:p>
          <a:p>
            <a:r>
              <a:rPr lang="en-US" dirty="0"/>
              <a:t>The suggestion overall is: Don’t outright say that the other person is wrong: you are just having trouble understanding it. Could be your fault or theirs. Not demanding any specific change, but suggest something that might help improve. No discussion of the author’s value or coding skills</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3528975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strong and effective team relies on effective knowledge sharing. Recall Brooks’ law - adding more manpower to a late project makes it later - this was because for each team member that you added, that new team member would need to communicate and coordinate with multiple existing team members, hence reducing the productivity of the rest of your team. Instead, effective teams focus on the kind of knowledge sharing that grows linearly or even better, sub-linearly with the size of your team, like Q&amp;A platforms (such as stack overflow), mailing lists, internal presentations, and documentation. By engaging our HRT pillars, we can create an environment that provides the psychological safety to our teammates that they will feel capable of asking for the kind of support that they need in order to be the most effective teammates that they can be.</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613788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context of teams and team performance, one important metric to consider is the bus factor: which is to say, how many members of your team are entirely irreplaceable, the sole holders of particular, specialized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your team can only operate because of one developer who knows in detail how your system works (and this is not documented anywhere), if that developer “gets on a bus” (and doesn’t come back), can your team recover? Effective teams formalize this important knowledge, ensuring resiliency in the event that a team member leaves the group for a variety of reasons (be it to get a new job, or simply moving based on personal constraints)</a:t>
            </a:r>
          </a:p>
          <a:p>
            <a:endParaRPr lang="en-US" dirty="0"/>
          </a:p>
          <a:p>
            <a:endParaRPr lang="en-US" dirty="0"/>
          </a:p>
          <a:p>
            <a:r>
              <a:rPr lang="en-US" dirty="0"/>
              <a:t>(Build) GitHub has recently started to track projects that are popular, but have a bus factor of 1 - projects with a single maintainer, creating a notification and using this language of “inviting a successor” in case “you are unable to access your account” – but being locked out of your account is just another way that this problem can present. You really do not want a bus factor of one.</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2920411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of the most exciting parts of working on a big project with a team is that you have the chance to make something far bigger than you could have on your own.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Unfortunately, a corollary to that is that it’s also possible to have a larger-scale failure than you could have made on your own.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It’s extremely likely that you will, if you have not yet, experienced a problem on your team. Perhaps you had a significant software failure (like a bug being released into production, or someone delaying the development process), a human failure (like interpersonal issues with a teammate) or a process failure (like a testing system that doesn’t actually test what you thought it would)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Putting out fires is a topic for another lecture. The part that is relevant for our team discussion, is the most important thing for the future: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…how to learn from mistakes. How do you learn from mistakes? We usually want to learn what went well (what worked?), what went wrong (obviously the house caught on fire, but why?), where we got lucky (the fire department was already close!), and how we can prevent this from happening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process of reflecting on and learning from these mistakes can be formalized into a “post mortem” review</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0593906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It’s extremely important to consider *how* to conduct this post-mortem. In a naive approach (which we might call name, blame and shame), we might not be able to actually learn from this incident…(read from slide, relating personal experiences if you want, or asking students if they have seen this, </a:t>
            </a:r>
            <a:r>
              <a:rPr lang="en-US" dirty="0" err="1"/>
              <a:t>etc</a:t>
            </a:r>
            <a:r>
              <a:rPr lang="en-US" dirty="0"/>
              <a:t>)</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42472294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figure out what went well, what didn’t, and where we were lucky, we need answers to all of these questions. How can we get true answers if there is fear of punishment or retribution? Engineer might misrepresent the actions that they took to make themselves look better, or play dumb about the effects that they saw</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8322728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look at an example of a post-mortem. This example is fictitious, but the outage described, reason for the outage, and the postmortem itself are representative of real failures and post-mortem inside of Google. The example is situated in Google’s Shakespeare search engine - and the scenario describes an outage that occurred due to a sudden spike in interest in the service, combined with a resource leak that hadn’t been noticed when the service wasn’t under high load. An on-call engineer was alerted, but the slow resolution still resulted in 66 minutes of downtime. Given a service that might aim for 99.99% availability, this 66 minutes exceeds your downtime budget for the entire year. So, this is actually a very bad thing. The idea behind the post-mortem process is to learn from this, so that 1: the same service won’t go down again this year, and 2: other services that experience similar issues will be able to avoid similar problems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postmortem document, we can note detailed root cause: high load AND resource leak, AND note that failure response was not quite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the list of action items.)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Action items include approaches to prevent similar failures in future (by making system more fault tolerant + scalable), in addition to fixing the underlying cause of the resource leak, AND updating documentation to improve response times to cascading failures in future. This shows the steps that were taken to resolve the problem, AND how to prevent it from occurring again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(Click to build in lessons </a:t>
            </a:r>
            <a:r>
              <a:rPr lang="en-US" dirty="0" err="1"/>
              <a:t>leanred</a:t>
            </a: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 matter who introduced the resource leak, who set it up wrong, and whose fault in particular this was: most important is lessons learned. The lessons learned are organized between “what went well”, ”what went wrong”, and “where we got lucky”. Even though there was a failure, it WAS noticed quickly, and once a fix was identified, it was fixed fast. We see clearly how it could have gone better, had there been more expertise in resolving these kinds of failures. Nonetheless, we “got lucky” in that there were a few key pointers that helped to diagnose and fix the situation.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279637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screenshot of a post-mortem conducted by Amazon from this past December that took down foundational aspects of Amazon’s northern </a:t>
            </a:r>
            <a:r>
              <a:rPr lang="en-US" dirty="0" err="1"/>
              <a:t>virginia</a:t>
            </a:r>
            <a:r>
              <a:rPr lang="en-US" dirty="0"/>
              <a:t> data center, which led to degraded performance (or, put more plainly, a huge outage) of most amazon cloud services, and correspondingly, many services that rely on AWS. Public post-mortems like this are helpful for improving customer trust: customers want to know that Amazon learned from this situation, so that it would be unlikely to re-occur. (Arrested development narrator voice: It would still be likely to re-occur).</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5784406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and should use this approach to reflect on any event that you would like to avoid in the future. Remember the pillars of HRT, and conduct a blameless post-mortem to learn from what happened, acknowledge what went wrong, but avoid pinning any particular blame to an individual. In fact, you might find that it’s useful to visibly reward people for doing the right thing, to encourage participation in this process and allow your entire organization to improve from that failure. For example, even if you were the one who took down Amazon’s S3 service for the entire east coast of the US for a few hours, maybe there was still something to learn - in Amazon’s postmortem of that incident, they describe the process changes that were made to prevent similar outages from happening in the future. It’s hard to change the past, but, we can always seek to improve. </a:t>
            </a:r>
          </a:p>
          <a:p>
            <a:endParaRPr lang="en-US" dirty="0"/>
          </a:p>
          <a:p>
            <a:r>
              <a:rPr lang="en-US" dirty="0"/>
              <a:t>We hope that you keep these lessons in mind throughout the semester, as your team project starts up.</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7078053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Creating any non-trivial project requires a strong team. This might seem counter-intuitive to some, perhaps given an instinct to find and worship idols. Who are our SE idols? Linus Torvalds, Guido Van Rossum, Bill Gates? Weren’t each of these individuals responsible for building something big?</a:t>
            </a:r>
          </a:p>
          <a:p>
            <a:endParaRPr lang="en-US" dirty="0"/>
          </a:p>
          <a:p>
            <a:r>
              <a:rPr lang="en-US" dirty="0"/>
              <a:t>Linus didn’t write </a:t>
            </a:r>
            <a:r>
              <a:rPr lang="en-US" dirty="0" err="1"/>
              <a:t>linux</a:t>
            </a:r>
            <a:r>
              <a:rPr lang="en-US" dirty="0"/>
              <a:t> alone: wrote beginnings of </a:t>
            </a:r>
            <a:r>
              <a:rPr lang="en-US" dirty="0" err="1"/>
              <a:t>PoC</a:t>
            </a:r>
            <a:r>
              <a:rPr lang="en-US" dirty="0"/>
              <a:t> Unix-like kernel, show to mailing list, form community, lead people and coordinate work. Not result of his </a:t>
            </a:r>
            <a:r>
              <a:rPr lang="en-US" dirty="0" err="1"/>
              <a:t>PoC</a:t>
            </a:r>
            <a:r>
              <a:rPr lang="en-US" dirty="0"/>
              <a:t> Unix-like kernel, but result of community. Also: what about Unix? Not just Ken Thompson + Dennis Ritchie, but big group at Bell Labs, </a:t>
            </a:r>
          </a:p>
          <a:p>
            <a:endParaRPr lang="en-US" dirty="0"/>
          </a:p>
          <a:p>
            <a:r>
              <a:rPr lang="en-US" dirty="0"/>
              <a:t>Guido Van Rossum </a:t>
            </a:r>
            <a:r>
              <a:rPr lang="en-US" dirty="0" err="1"/>
              <a:t>dien’t</a:t>
            </a:r>
            <a:r>
              <a:rPr lang="en-US" dirty="0"/>
              <a:t> personally create Python: he wrote first version sure (in 1991!), but hundreds of others contributed to later versions, made it what it is now (not to mention package eco-system… num-</a:t>
            </a:r>
            <a:r>
              <a:rPr lang="en-US" dirty="0" err="1"/>
              <a:t>py</a:t>
            </a:r>
            <a:r>
              <a:rPr lang="en-US" dirty="0"/>
              <a:t>!!)</a:t>
            </a:r>
          </a:p>
          <a:p>
            <a:endParaRPr lang="en-US" dirty="0"/>
          </a:p>
          <a:p>
            <a:r>
              <a:rPr lang="en-US" dirty="0"/>
              <a:t>Steve Jobs led a team that built the Mac. Bill Gates might have written a BASIC interpreter, but is probably better known for building an enormous company around MS-DOS</a:t>
            </a:r>
          </a:p>
          <a:p>
            <a:endParaRPr lang="en-US" dirty="0"/>
          </a:p>
          <a:p>
            <a:r>
              <a:rPr lang="en-US" dirty="0"/>
              <a:t>Genius Myth is our tendency to ascribe success of a team to a single person or its leader. Key is that we are able to form a team and collaborate, sharing knowledge.</a:t>
            </a:r>
          </a:p>
          <a:p>
            <a:endParaRPr lang="en-US" dirty="0"/>
          </a:p>
          <a:p>
            <a:r>
              <a:rPr lang="en-US" dirty="0"/>
              <a:t>“None of us is a smart as all of us”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[potential discussion question: what kinds of qualities would you want in your team members?]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115587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70’s, a prominent software engineer named Fred Brooks analyzed software construction failures, coining Brooks’ Law: “Adding manpower to a late software project makes it later.” He talked a lot about the problems that software engineers faced at the time.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core thesis behind his book “The mythical man month” is that it’s a myth to estimate software construction in terms of person-months. This is because complex projects can never be perfectly partitioned into discrete chunks that can be worked on independently.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Hence, when adding more team members, you also increase the amount of communication necessary across team members, making your overall development speed slower, not faster.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you’ve been following along in the Software Engineering @ Google book this semester, you have likely found that one of the recurring themes in THAT book is to design processes that scale sub-linearly with the size of your team or the scale of your software: that is, to get around Brooks’ law.</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88810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students to share experiences good and bad of working in teams before doing animation]</a:t>
            </a:r>
          </a:p>
          <a:p>
            <a:endParaRPr lang="en-US" dirty="0"/>
          </a:p>
          <a:p>
            <a:r>
              <a:rPr lang="en-US" dirty="0"/>
              <a:t>(Read slide of common team issues)</a:t>
            </a:r>
          </a:p>
          <a:p>
            <a:endParaRPr lang="en-US" dirty="0"/>
          </a:p>
          <a:p>
            <a:r>
              <a:rPr lang="en-US" dirty="0"/>
              <a:t>Our goal with this lesson is to share some common strategies to address these problems. Some of these lessons will be things that you can operationalize: how to be a better team player. Others will be things that you won’t be able to operationalize directly. We do not expect many of you will graduate and immediately enter positions where you will be making decisions about how to structure and lead a team. But, it is quite likely that you will be subject to someone else making those decisions. Through this lesson, we hope to provide you with a framework for understanding how effective teams are organized. One of the core agile principles that we’ve been talking about this week is: how to connect what we are doing to the ultimate value that we are delivering to our customers through our software. By understanding why team processes are setup like they are, hopefully you can understand better the value that those processes provide – and maybe you can even help your manager reflect on and improve their existing processes.</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7247479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question/challenge that we will look at is: how to structure teams efficiently?</a:t>
            </a:r>
          </a:p>
          <a:p>
            <a:endParaRPr lang="en-US" dirty="0"/>
          </a:p>
          <a:p>
            <a:r>
              <a:rPr lang="en-US" dirty="0"/>
              <a:t>Agile methodology provides a rationale to Brooks’ law, which helps to consider ways to address this shortcoming.</a:t>
            </a:r>
          </a:p>
          <a:p>
            <a:endParaRPr lang="en-US" dirty="0"/>
          </a:p>
          <a:p>
            <a:r>
              <a:rPr lang="en-US" dirty="0"/>
              <a:t>If you take a small team size of, say, six. That’s 15 links between everyone.</a:t>
            </a:r>
          </a:p>
          <a:p>
            <a:r>
              <a:rPr lang="en-US" dirty="0"/>
              <a:t>Double that group for a team of 12. That shoots up to 66 links.</a:t>
            </a:r>
          </a:p>
          <a:p>
            <a:r>
              <a:rPr lang="en-US" dirty="0"/>
              <a:t>A small business of 50 people has an incredible 1,225 links to manage.</a:t>
            </a:r>
          </a:p>
          <a:p>
            <a:r>
              <a:rPr lang="en-US" dirty="0"/>
              <a:t>The cost of coordinating, communicating, and relating with each other snowballs to such a degree that it lowers individual and team productivity. </a:t>
            </a:r>
          </a:p>
          <a:p>
            <a:r>
              <a:rPr lang="en-US" dirty="0"/>
              <a:t>This is the rationale for Brooks’ law.</a:t>
            </a:r>
          </a:p>
          <a:p>
            <a:endParaRPr lang="en-US" dirty="0"/>
          </a:p>
          <a:p>
            <a:r>
              <a:rPr lang="en-US" dirty="0"/>
              <a:t>Hence, our first lesson for how to structure teams effectively is: keep them small. </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1490725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way to refer to these “small” teams is to think about it in terms of how big of a meeting you will have when you bring your whole team together, usually no more than 9 people.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Imagine having a Scrum meeting with 6 team members. In your 15 minutes, each team member gets about 2 minutes to share what they did since the last meeting, what they are . You can have a meaningful interaction, where problems are shared and solutions identified.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Now imagine that same meeting, but with a team of 20. In your 15 minutes, each team member gets less than a minute to share the same. How can you effectively have the same meaningful interaction?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Oh, just make the meeting longer, they say. Make it 40 minutes – then everyone still gets 2 minutes! But now, in addition to using up much more of each person’s day, you risk losing focus: are all 20 team members really going to be able to make an effective contribution to help each other on their tasks?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two pizza teams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2586277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favors teams that are organized around product value, rather than technology or platform.</a:t>
            </a:r>
          </a:p>
          <a:p>
            <a:endParaRPr lang="en-US" dirty="0"/>
          </a:p>
          <a:p>
            <a:r>
              <a:rPr lang="en-US" dirty="0"/>
              <a:t>Here’s an example that shows loosely how Facebook structured their mobile development pre-2014. It might feel like a very long time ago, but Facebook existed before smart phones. Facebook’s internal organization for the desktop/web application was centered around product teams: some folks worked on messages, others on events, others on photos. Within these big teams, there are also, of course smaller teams with narrower focus, but at a high level, this is the story – teams focused on specific product value.</a:t>
            </a:r>
          </a:p>
          <a:p>
            <a:br>
              <a:rPr lang="en-US" dirty="0"/>
            </a:br>
            <a:r>
              <a:rPr lang="en-US" dirty="0"/>
              <a:t>When it came time to start to develop mobile apps, Facebook built out entirely new teams, who were “platform experts”. Instead of each of the product teams developing their product for these new platforms, there were new “platform teams” created who took the existing products, and managed their development in these new platforms.</a:t>
            </a:r>
          </a:p>
          <a:p>
            <a:endParaRPr lang="en-US" dirty="0"/>
          </a:p>
          <a:p>
            <a:r>
              <a:rPr lang="en-US" dirty="0"/>
              <a:t>Brainstorm: What is good about this? What is bad about this?</a:t>
            </a:r>
          </a:p>
          <a:p>
            <a:r>
              <a:rPr lang="en-US" dirty="0"/>
              <a:t>Good things:</a:t>
            </a:r>
          </a:p>
          <a:p>
            <a:pPr marL="171450" indent="-171450">
              <a:buFont typeface="Arial" panose="020B0604020202020204" pitchFamily="34" charset="0"/>
              <a:buChar char="•"/>
            </a:pPr>
            <a:r>
              <a:rPr lang="en-US" dirty="0"/>
              <a:t>New technologies are maybe hard to adopt; lets you concentrate that learning in one place</a:t>
            </a:r>
          </a:p>
          <a:p>
            <a:pPr marL="0" indent="0">
              <a:buFont typeface="Arial" panose="020B0604020202020204" pitchFamily="34" charset="0"/>
              <a:buNone/>
            </a:pPr>
            <a:r>
              <a:rPr lang="en-US" dirty="0"/>
              <a:t>Bad things:</a:t>
            </a:r>
          </a:p>
          <a:p>
            <a:pPr marL="171450" indent="-171450">
              <a:buFont typeface="Arial" panose="020B0604020202020204" pitchFamily="34" charset="0"/>
              <a:buChar char="•"/>
            </a:pPr>
            <a:r>
              <a:rPr lang="en-US" dirty="0"/>
              <a:t>Lack of clear </a:t>
            </a:r>
            <a:r>
              <a:rPr lang="en-US" dirty="0" err="1"/>
              <a:t>responsibilitiy</a:t>
            </a:r>
            <a:r>
              <a:rPr lang="en-US" dirty="0"/>
              <a:t> for whose fault a bug is</a:t>
            </a:r>
          </a:p>
          <a:p>
            <a:pPr marL="171450" indent="-171450">
              <a:buFont typeface="Arial" panose="020B0604020202020204" pitchFamily="34" charset="0"/>
              <a:buChar char="•"/>
            </a:pPr>
            <a:r>
              <a:rPr lang="en-US" dirty="0"/>
              <a:t>Hard to keep expectations from users that each platform has same features</a:t>
            </a:r>
          </a:p>
          <a:p>
            <a:pPr marL="171450" indent="-171450">
              <a:buFont typeface="Arial" panose="020B0604020202020204" pitchFamily="34" charset="0"/>
              <a:buChar char="•"/>
            </a:pPr>
            <a:r>
              <a:rPr lang="en-US" dirty="0"/>
              <a:t>Communication gets wasted</a:t>
            </a:r>
          </a:p>
          <a:p>
            <a:pPr marL="0" indent="0">
              <a:buFont typeface="Arial" panose="020B0604020202020204" pitchFamily="34" charset="0"/>
              <a:buNone/>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This is discussed starting at ~18 mins in </a:t>
            </a:r>
            <a:r>
              <a:rPr lang="en-US" sz="1200" dirty="0">
                <a:solidFill>
                  <a:schemeClr val="tx1"/>
                </a:solidFill>
                <a:hlinkClick r:id="rId3"/>
              </a:rPr>
              <a:t>https://www.youtube.com/watch?v=Nffzkkdq7GM</a:t>
            </a:r>
            <a:endParaRPr lang="en-US" sz="1200"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3876656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what they moved to. Just product experts. Quite a bit of struggle organizationally to get a home for everyone, and to get everyone on the same page. But, again, why? Because now if you work on the chat group, you work on the chat group for all platforms. There is less cloudiness of who is responsible for what. The features on all platforms are built by the people who know the features, rather than the people who know the platforms.</a:t>
            </a:r>
          </a:p>
          <a:p>
            <a:endParaRPr lang="en-US" dirty="0"/>
          </a:p>
          <a:p>
            <a:r>
              <a:rPr lang="en-US" dirty="0"/>
              <a:t>Same argument applies to why we shouldn’t have “backend” team and “frontend” team. This is why “full-stack developer” is what companies want to hire. We hope you will finish this course with the skills to be able to put yourself on the job market as a full stack developer!</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241708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1/25/2024</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1/25/2024</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1/25/2024</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1/25/2024</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1_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603250" y="1186481"/>
            <a:ext cx="10985500" cy="467390"/>
          </a:xfrm>
          <a:prstGeom prst="rect">
            <a:avLst/>
          </a:prstGeom>
        </p:spPr>
        <p:txBody>
          <a:bodyPr lIns="45719" tIns="45719" rIns="45719" bIns="45719"/>
          <a:lstStyle>
            <a:lvl1pPr marL="0" indent="0" defTabSz="412750">
              <a:lnSpc>
                <a:spcPct val="100000"/>
              </a:lnSpc>
              <a:spcBef>
                <a:spcPts val="0"/>
              </a:spcBef>
              <a:buSzTx/>
              <a:buNone/>
              <a:defRPr sz="275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23507478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1/25/2024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1/25/2024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1/25/2024</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1/25/2024</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1/25/2024</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1/25/2024</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1/25/2024</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1/25/2024</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1/25/2024</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3"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learning.oreilly.com/library/view/debugging-teams/978149193204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sre.google/sre-book/example-postmorte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ocs.google.com/document/d/1ob0dfG_gefr_gQ8kbKr0kS4XpaKbc0oVAk4Te9tbDqM/edi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Nffzkkdq7GM" TargetMode="External"/><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Lesson </a:t>
            </a:r>
            <a:r>
              <a:rPr lang="en-US" altLang="en-US" dirty="0">
                <a:sym typeface="Helvetica Neue" charset="0"/>
              </a:rPr>
              <a:t>7.3: Teams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 Bell, 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81E4F45-8BF1-794C-A5B7-972F59E1949A}"/>
              </a:ext>
            </a:extLst>
          </p:cNvPr>
          <p:cNvSpPr>
            <a:spLocks noGrp="1"/>
          </p:cNvSpPr>
          <p:nvPr>
            <p:ph type="title"/>
          </p:nvPr>
        </p:nvSpPr>
        <p:spPr>
          <a:xfrm>
            <a:off x="831850" y="1709739"/>
            <a:ext cx="10515600" cy="1719262"/>
          </a:xfrm>
        </p:spPr>
        <p:txBody>
          <a:bodyPr/>
          <a:lstStyle/>
          <a:p>
            <a:r>
              <a:rPr lang="en-US" dirty="0"/>
              <a:t>How do you encourage team members to treat each other well?</a:t>
            </a:r>
          </a:p>
        </p:txBody>
      </p:sp>
      <p:sp>
        <p:nvSpPr>
          <p:cNvPr id="7" name="Text Placeholder 6">
            <a:extLst>
              <a:ext uri="{FF2B5EF4-FFF2-40B4-BE49-F238E27FC236}">
                <a16:creationId xmlns:a16="http://schemas.microsoft.com/office/drawing/2014/main" id="{8A794C5B-D1C9-484B-BB6B-2574F339C2DD}"/>
              </a:ext>
            </a:extLst>
          </p:cNvPr>
          <p:cNvSpPr>
            <a:spLocks noGrp="1"/>
          </p:cNvSpPr>
          <p:nvPr>
            <p:ph type="body" idx="1"/>
          </p:nvPr>
        </p:nvSpPr>
        <p:spPr/>
        <p:txBody>
          <a:bodyPr/>
          <a:lstStyle/>
          <a:p>
            <a:endParaRPr lang="en-US"/>
          </a:p>
        </p:txBody>
      </p:sp>
      <p:sp>
        <p:nvSpPr>
          <p:cNvPr id="5" name="Slide Number Placeholder 4">
            <a:extLst>
              <a:ext uri="{FF2B5EF4-FFF2-40B4-BE49-F238E27FC236}">
                <a16:creationId xmlns:a16="http://schemas.microsoft.com/office/drawing/2014/main" id="{BB2DC7AE-4ADF-EB46-931A-3C6E988BEFB6}"/>
              </a:ext>
            </a:extLst>
          </p:cNvPr>
          <p:cNvSpPr>
            <a:spLocks noGrp="1"/>
          </p:cNvSpPr>
          <p:nvPr>
            <p:ph type="sldNum" sz="quarter" idx="12"/>
          </p:nvPr>
        </p:nvSpPr>
        <p:spPr/>
        <p:txBody>
          <a:bodyPr/>
          <a:lstStyle/>
          <a:p>
            <a:fld id="{86CB4B4D-7CA3-9044-876B-883B54F8677D}" type="slidenum">
              <a:rPr lang="en-US" smtClean="0"/>
              <a:t>10</a:t>
            </a:fld>
            <a:endParaRPr lang="en-US"/>
          </a:p>
        </p:txBody>
      </p:sp>
    </p:spTree>
    <p:extLst>
      <p:ext uri="{BB962C8B-B14F-4D97-AF65-F5344CB8AC3E}">
        <p14:creationId xmlns:p14="http://schemas.microsoft.com/office/powerpoint/2010/main" val="1387160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Three Pillars of Social Skills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Pillar 1: </a:t>
            </a:r>
            <a:r>
              <a:rPr lang="en-US" b="1" dirty="0"/>
              <a:t>Humility</a:t>
            </a:r>
            <a:r>
              <a:rPr lang="en-US" dirty="0"/>
              <a:t>: You are not the center of the universe (nor is your code!). You’re neither omniscient nor infallible. You’re open to self-improvement.</a:t>
            </a:r>
          </a:p>
          <a:p>
            <a:r>
              <a:rPr lang="en-US" dirty="0"/>
              <a:t>Pillar 2: </a:t>
            </a:r>
            <a:r>
              <a:rPr lang="en-US" b="1" dirty="0"/>
              <a:t>Respect</a:t>
            </a:r>
            <a:r>
              <a:rPr lang="en-US" dirty="0"/>
              <a:t>: You genuinely care about others you work with. You treat them kindly and appreciate their abilities and accomplishments.</a:t>
            </a:r>
          </a:p>
          <a:p>
            <a:r>
              <a:rPr lang="en-US" dirty="0"/>
              <a:t>Pillar 3: </a:t>
            </a:r>
            <a:r>
              <a:rPr lang="en-US" b="1" dirty="0"/>
              <a:t>Trust</a:t>
            </a:r>
            <a:r>
              <a:rPr lang="en-US" dirty="0"/>
              <a:t>: You believe others are competent and will do the right thing, and you’re OK with letting them drive when appropriate.</a:t>
            </a:r>
          </a:p>
          <a:p>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6" name="From “Debugging Teams” by Ben Collins-Sussman and Brian Fitzpatrick">
            <a:extLst>
              <a:ext uri="{FF2B5EF4-FFF2-40B4-BE49-F238E27FC236}">
                <a16:creationId xmlns:a16="http://schemas.microsoft.com/office/drawing/2014/main" id="{CC696048-B703-4A4F-88CF-E41236D63578}"/>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4156268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6" name="“Man, you totally got the control flow wrong on that method there. You should be using the standard foobar code pattern like everyone else”">
            <a:extLst>
              <a:ext uri="{FF2B5EF4-FFF2-40B4-BE49-F238E27FC236}">
                <a16:creationId xmlns:a16="http://schemas.microsoft.com/office/drawing/2014/main" id="{3F2D18F3-A17E-6E40-8E75-57D08B228B51}"/>
              </a:ext>
            </a:extLst>
          </p:cNvPr>
          <p:cNvSpPr txBox="1"/>
          <p:nvPr/>
        </p:nvSpPr>
        <p:spPr>
          <a:xfrm>
            <a:off x="953980" y="3509565"/>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grpSp>
        <p:nvGrpSpPr>
          <p:cNvPr id="7" name="Group">
            <a:extLst>
              <a:ext uri="{FF2B5EF4-FFF2-40B4-BE49-F238E27FC236}">
                <a16:creationId xmlns:a16="http://schemas.microsoft.com/office/drawing/2014/main" id="{8BAA38B1-5D80-AB41-868C-1FAF399BA6E1}"/>
              </a:ext>
            </a:extLst>
          </p:cNvPr>
          <p:cNvGrpSpPr/>
          <p:nvPr/>
        </p:nvGrpSpPr>
        <p:grpSpPr>
          <a:xfrm>
            <a:off x="1756509" y="2948680"/>
            <a:ext cx="932855" cy="890548"/>
            <a:chOff x="1234868" y="348488"/>
            <a:chExt cx="1865709" cy="1781093"/>
          </a:xfrm>
        </p:grpSpPr>
        <p:sp>
          <p:nvSpPr>
            <p:cNvPr id="8" name="Callout">
              <a:extLst>
                <a:ext uri="{FF2B5EF4-FFF2-40B4-BE49-F238E27FC236}">
                  <a16:creationId xmlns:a16="http://schemas.microsoft.com/office/drawing/2014/main" id="{83AB802B-F403-9D44-8857-FB0CCBCC3621}"/>
                </a:ext>
              </a:extLst>
            </p:cNvPr>
            <p:cNvSpPr/>
            <p:nvPr/>
          </p:nvSpPr>
          <p:spPr>
            <a:xfrm>
              <a:off x="1234868" y="961181"/>
              <a:ext cx="1191420" cy="1168401"/>
            </a:xfrm>
            <a:custGeom>
              <a:avLst/>
              <a:gdLst/>
              <a:ahLst/>
              <a:cxnLst>
                <a:cxn ang="0">
                  <a:pos x="wd2" y="hd2"/>
                </a:cxn>
                <a:cxn ang="5400000">
                  <a:pos x="wd2" y="hd2"/>
                </a:cxn>
                <a:cxn ang="10800000">
                  <a:pos x="wd2" y="hd2"/>
                </a:cxn>
                <a:cxn ang="16200000">
                  <a:pos x="wd2" y="hd2"/>
                </a:cxn>
              </a:cxnLst>
              <a:rect l="0" t="0" r="r" b="b"/>
              <a:pathLst>
                <a:path w="21600" h="21600" extrusionOk="0">
                  <a:moveTo>
                    <a:pt x="11160" y="0"/>
                  </a:moveTo>
                  <a:lnTo>
                    <a:pt x="9001" y="10316"/>
                  </a:lnTo>
                  <a:lnTo>
                    <a:pt x="1079" y="10316"/>
                  </a:lnTo>
                  <a:cubicBezTo>
                    <a:pt x="483" y="10316"/>
                    <a:pt x="0" y="10808"/>
                    <a:pt x="0" y="11416"/>
                  </a:cubicBezTo>
                  <a:lnTo>
                    <a:pt x="0" y="20499"/>
                  </a:lnTo>
                  <a:cubicBezTo>
                    <a:pt x="0" y="21108"/>
                    <a:pt x="483" y="21600"/>
                    <a:pt x="1079" y="21600"/>
                  </a:cubicBezTo>
                  <a:lnTo>
                    <a:pt x="20521" y="21600"/>
                  </a:lnTo>
                  <a:cubicBezTo>
                    <a:pt x="21117" y="21600"/>
                    <a:pt x="21600" y="21108"/>
                    <a:pt x="21600" y="20499"/>
                  </a:cubicBezTo>
                  <a:lnTo>
                    <a:pt x="21600" y="11416"/>
                  </a:lnTo>
                  <a:cubicBezTo>
                    <a:pt x="21600" y="10808"/>
                    <a:pt x="21117" y="10316"/>
                    <a:pt x="20521" y="10316"/>
                  </a:cubicBezTo>
                  <a:lnTo>
                    <a:pt x="13318" y="10316"/>
                  </a:lnTo>
                  <a:lnTo>
                    <a:pt x="1116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9" name="This is personal">
              <a:extLst>
                <a:ext uri="{FF2B5EF4-FFF2-40B4-BE49-F238E27FC236}">
                  <a16:creationId xmlns:a16="http://schemas.microsoft.com/office/drawing/2014/main" id="{5E079389-B030-4C48-AF89-817F88A78E70}"/>
                </a:ext>
              </a:extLst>
            </p:cNvPr>
            <p:cNvSpPr/>
            <p:nvPr/>
          </p:nvSpPr>
          <p:spPr>
            <a:xfrm>
              <a:off x="1830578" y="348488"/>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dirty="0"/>
                <a:t>This is personal</a:t>
              </a:r>
            </a:p>
          </p:txBody>
        </p:sp>
      </p:grpSp>
      <p:grpSp>
        <p:nvGrpSpPr>
          <p:cNvPr id="10" name="Group">
            <a:extLst>
              <a:ext uri="{FF2B5EF4-FFF2-40B4-BE49-F238E27FC236}">
                <a16:creationId xmlns:a16="http://schemas.microsoft.com/office/drawing/2014/main" id="{5EFB6239-E660-694F-A3AA-345A118A1145}"/>
              </a:ext>
            </a:extLst>
          </p:cNvPr>
          <p:cNvGrpSpPr/>
          <p:nvPr/>
        </p:nvGrpSpPr>
        <p:grpSpPr>
          <a:xfrm>
            <a:off x="5633243" y="3019212"/>
            <a:ext cx="925514" cy="869697"/>
            <a:chOff x="3300396" y="348488"/>
            <a:chExt cx="1851026" cy="1739392"/>
          </a:xfrm>
        </p:grpSpPr>
        <p:sp>
          <p:nvSpPr>
            <p:cNvPr id="11" name="Callout">
              <a:extLst>
                <a:ext uri="{FF2B5EF4-FFF2-40B4-BE49-F238E27FC236}">
                  <a16:creationId xmlns:a16="http://schemas.microsoft.com/office/drawing/2014/main" id="{6ECC0786-B39C-BD4F-9B6A-DFB13E5517AE}"/>
                </a:ext>
              </a:extLst>
            </p:cNvPr>
            <p:cNvSpPr/>
            <p:nvPr/>
          </p:nvSpPr>
          <p:spPr>
            <a:xfrm>
              <a:off x="3300396" y="785335"/>
              <a:ext cx="1851026" cy="1302545"/>
            </a:xfrm>
            <a:custGeom>
              <a:avLst/>
              <a:gdLst/>
              <a:ahLst/>
              <a:cxnLst>
                <a:cxn ang="0">
                  <a:pos x="wd2" y="hd2"/>
                </a:cxn>
                <a:cxn ang="5400000">
                  <a:pos x="wd2" y="hd2"/>
                </a:cxn>
                <a:cxn ang="10800000">
                  <a:pos x="wd2" y="hd2"/>
                </a:cxn>
                <a:cxn ang="16200000">
                  <a:pos x="wd2" y="hd2"/>
                </a:cxn>
              </a:cxnLst>
              <a:rect l="0" t="0" r="r" b="b"/>
              <a:pathLst>
                <a:path w="21600" h="21600" extrusionOk="0">
                  <a:moveTo>
                    <a:pt x="14880" y="0"/>
                  </a:moveTo>
                  <a:lnTo>
                    <a:pt x="13491" y="9253"/>
                  </a:lnTo>
                  <a:lnTo>
                    <a:pt x="695" y="9253"/>
                  </a:lnTo>
                  <a:cubicBezTo>
                    <a:pt x="311" y="9253"/>
                    <a:pt x="0" y="9695"/>
                    <a:pt x="0" y="10241"/>
                  </a:cubicBezTo>
                  <a:lnTo>
                    <a:pt x="0" y="20613"/>
                  </a:lnTo>
                  <a:cubicBezTo>
                    <a:pt x="0" y="21158"/>
                    <a:pt x="311" y="21600"/>
                    <a:pt x="695" y="21600"/>
                  </a:cubicBezTo>
                  <a:lnTo>
                    <a:pt x="20905" y="21600"/>
                  </a:lnTo>
                  <a:cubicBezTo>
                    <a:pt x="21289" y="21600"/>
                    <a:pt x="21600" y="21158"/>
                    <a:pt x="21600" y="20613"/>
                  </a:cubicBezTo>
                  <a:lnTo>
                    <a:pt x="21600" y="10241"/>
                  </a:lnTo>
                  <a:cubicBezTo>
                    <a:pt x="21600" y="9695"/>
                    <a:pt x="21289" y="9253"/>
                    <a:pt x="20905" y="9253"/>
                  </a:cubicBezTo>
                  <a:lnTo>
                    <a:pt x="16269" y="9253"/>
                  </a:lnTo>
                  <a:lnTo>
                    <a:pt x="14880"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2" name="Is this really that black and white?">
              <a:extLst>
                <a:ext uri="{FF2B5EF4-FFF2-40B4-BE49-F238E27FC236}">
                  <a16:creationId xmlns:a16="http://schemas.microsoft.com/office/drawing/2014/main" id="{F90FCD1F-FDA1-5945-815A-8E602612C09C}"/>
                </a:ext>
              </a:extLst>
            </p:cNvPr>
            <p:cNvSpPr/>
            <p:nvPr/>
          </p:nvSpPr>
          <p:spPr>
            <a:xfrm>
              <a:off x="3455842" y="348488"/>
              <a:ext cx="1270003"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dirty="0"/>
                <a:t>Is this really that black and white?</a:t>
              </a:r>
            </a:p>
          </p:txBody>
        </p:sp>
      </p:grpSp>
      <p:grpSp>
        <p:nvGrpSpPr>
          <p:cNvPr id="13" name="Group">
            <a:extLst>
              <a:ext uri="{FF2B5EF4-FFF2-40B4-BE49-F238E27FC236}">
                <a16:creationId xmlns:a16="http://schemas.microsoft.com/office/drawing/2014/main" id="{7EBFDD50-977D-9F47-B004-E4C08D88476E}"/>
              </a:ext>
            </a:extLst>
          </p:cNvPr>
          <p:cNvGrpSpPr/>
          <p:nvPr/>
        </p:nvGrpSpPr>
        <p:grpSpPr>
          <a:xfrm>
            <a:off x="983294" y="3823700"/>
            <a:ext cx="2310318" cy="1719946"/>
            <a:chOff x="1034677" y="0"/>
            <a:chExt cx="4620634" cy="3439890"/>
          </a:xfrm>
        </p:grpSpPr>
        <p:sp>
          <p:nvSpPr>
            <p:cNvPr id="14" name="Callout">
              <a:extLst>
                <a:ext uri="{FF2B5EF4-FFF2-40B4-BE49-F238E27FC236}">
                  <a16:creationId xmlns:a16="http://schemas.microsoft.com/office/drawing/2014/main" id="{0376752A-20B1-AB4D-8E45-7A3CC5976F15}"/>
                </a:ext>
              </a:extLst>
            </p:cNvPr>
            <p:cNvSpPr/>
            <p:nvPr/>
          </p:nvSpPr>
          <p:spPr>
            <a:xfrm>
              <a:off x="1034677" y="0"/>
              <a:ext cx="4570810" cy="1829989"/>
            </a:xfrm>
            <a:custGeom>
              <a:avLst/>
              <a:gdLst/>
              <a:ahLst/>
              <a:cxnLst>
                <a:cxn ang="0">
                  <a:pos x="wd2" y="hd2"/>
                </a:cxn>
                <a:cxn ang="5400000">
                  <a:pos x="wd2" y="hd2"/>
                </a:cxn>
                <a:cxn ang="10800000">
                  <a:pos x="wd2" y="hd2"/>
                </a:cxn>
                <a:cxn ang="16200000">
                  <a:pos x="wd2" y="hd2"/>
                </a:cxn>
              </a:cxnLst>
              <a:rect l="0" t="0" r="r" b="b"/>
              <a:pathLst>
                <a:path w="21600" h="21600" extrusionOk="0">
                  <a:moveTo>
                    <a:pt x="281" y="0"/>
                  </a:moveTo>
                  <a:cubicBezTo>
                    <a:pt x="126" y="0"/>
                    <a:pt x="0" y="314"/>
                    <a:pt x="0" y="703"/>
                  </a:cubicBezTo>
                  <a:lnTo>
                    <a:pt x="0" y="8338"/>
                  </a:lnTo>
                  <a:cubicBezTo>
                    <a:pt x="0" y="8727"/>
                    <a:pt x="126" y="9041"/>
                    <a:pt x="281" y="9041"/>
                  </a:cubicBezTo>
                  <a:lnTo>
                    <a:pt x="13777" y="9041"/>
                  </a:lnTo>
                  <a:lnTo>
                    <a:pt x="14342" y="21600"/>
                  </a:lnTo>
                  <a:lnTo>
                    <a:pt x="14906" y="9041"/>
                  </a:lnTo>
                  <a:lnTo>
                    <a:pt x="21319" y="9041"/>
                  </a:lnTo>
                  <a:cubicBezTo>
                    <a:pt x="21474" y="9041"/>
                    <a:pt x="21600" y="8727"/>
                    <a:pt x="21600" y="8338"/>
                  </a:cubicBezTo>
                  <a:lnTo>
                    <a:pt x="21600" y="703"/>
                  </a:lnTo>
                  <a:cubicBezTo>
                    <a:pt x="21600" y="314"/>
                    <a:pt x="21474" y="0"/>
                    <a:pt x="21319" y="0"/>
                  </a:cubicBezTo>
                  <a:lnTo>
                    <a:pt x="28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5" name="Are we demanding a specific change?">
              <a:extLst>
                <a:ext uri="{FF2B5EF4-FFF2-40B4-BE49-F238E27FC236}">
                  <a16:creationId xmlns:a16="http://schemas.microsoft.com/office/drawing/2014/main" id="{A745737B-7241-EC42-9E64-996ED4D8EF0A}"/>
                </a:ext>
              </a:extLst>
            </p:cNvPr>
            <p:cNvSpPr/>
            <p:nvPr/>
          </p:nvSpPr>
          <p:spPr>
            <a:xfrm>
              <a:off x="4385310" y="216988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lvl1pPr>
                <a:defRPr sz="4000">
                  <a:solidFill>
                    <a:srgbClr val="000000"/>
                  </a:solidFill>
                </a:defRPr>
              </a:lvl1pPr>
            </a:lstStyle>
            <a:p>
              <a:r>
                <a:rPr sz="2000"/>
                <a:t>Are we demanding a specific change?</a:t>
              </a:r>
            </a:p>
          </p:txBody>
        </p:sp>
      </p:grpSp>
      <p:grpSp>
        <p:nvGrpSpPr>
          <p:cNvPr id="16" name="Group">
            <a:extLst>
              <a:ext uri="{FF2B5EF4-FFF2-40B4-BE49-F238E27FC236}">
                <a16:creationId xmlns:a16="http://schemas.microsoft.com/office/drawing/2014/main" id="{FFF4B864-EF3F-1C4B-8D5E-F5EE7EE64668}"/>
              </a:ext>
            </a:extLst>
          </p:cNvPr>
          <p:cNvGrpSpPr/>
          <p:nvPr/>
        </p:nvGrpSpPr>
        <p:grpSpPr>
          <a:xfrm>
            <a:off x="6364431" y="3810439"/>
            <a:ext cx="2016721" cy="1952208"/>
            <a:chOff x="447644" y="0"/>
            <a:chExt cx="4033440" cy="3904415"/>
          </a:xfrm>
        </p:grpSpPr>
        <p:sp>
          <p:nvSpPr>
            <p:cNvPr id="17" name="Callout">
              <a:extLst>
                <a:ext uri="{FF2B5EF4-FFF2-40B4-BE49-F238E27FC236}">
                  <a16:creationId xmlns:a16="http://schemas.microsoft.com/office/drawing/2014/main" id="{12CA3982-3E60-AE49-8192-B1ECC2EA9B1C}"/>
                </a:ext>
              </a:extLst>
            </p:cNvPr>
            <p:cNvSpPr/>
            <p:nvPr/>
          </p:nvSpPr>
          <p:spPr>
            <a:xfrm>
              <a:off x="447644" y="0"/>
              <a:ext cx="4033442" cy="1883966"/>
            </a:xfrm>
            <a:custGeom>
              <a:avLst/>
              <a:gdLst/>
              <a:ahLst/>
              <a:cxnLst>
                <a:cxn ang="0">
                  <a:pos x="wd2" y="hd2"/>
                </a:cxn>
                <a:cxn ang="5400000">
                  <a:pos x="wd2" y="hd2"/>
                </a:cxn>
                <a:cxn ang="10800000">
                  <a:pos x="wd2" y="hd2"/>
                </a:cxn>
                <a:cxn ang="16200000">
                  <a:pos x="wd2" y="hd2"/>
                </a:cxn>
              </a:cxnLst>
              <a:rect l="0" t="0" r="r" b="b"/>
              <a:pathLst>
                <a:path w="21600" h="21600" extrusionOk="0">
                  <a:moveTo>
                    <a:pt x="319" y="0"/>
                  </a:moveTo>
                  <a:cubicBezTo>
                    <a:pt x="143" y="0"/>
                    <a:pt x="0" y="305"/>
                    <a:pt x="0" y="683"/>
                  </a:cubicBezTo>
                  <a:lnTo>
                    <a:pt x="0" y="8723"/>
                  </a:lnTo>
                  <a:cubicBezTo>
                    <a:pt x="0" y="9100"/>
                    <a:pt x="143" y="9405"/>
                    <a:pt x="319" y="9405"/>
                  </a:cubicBezTo>
                  <a:lnTo>
                    <a:pt x="12737" y="9405"/>
                  </a:lnTo>
                  <a:lnTo>
                    <a:pt x="13375" y="21600"/>
                  </a:lnTo>
                  <a:lnTo>
                    <a:pt x="14012" y="9405"/>
                  </a:lnTo>
                  <a:lnTo>
                    <a:pt x="21281" y="9405"/>
                  </a:lnTo>
                  <a:cubicBezTo>
                    <a:pt x="21457" y="9405"/>
                    <a:pt x="21600" y="9100"/>
                    <a:pt x="21600" y="8723"/>
                  </a:cubicBezTo>
                  <a:lnTo>
                    <a:pt x="21600" y="683"/>
                  </a:lnTo>
                  <a:cubicBezTo>
                    <a:pt x="21600" y="305"/>
                    <a:pt x="21457" y="0"/>
                    <a:pt x="21281" y="0"/>
                  </a:cubicBezTo>
                  <a:lnTo>
                    <a:pt x="319"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18" name="Everyone else does it right,…">
              <a:extLst>
                <a:ext uri="{FF2B5EF4-FFF2-40B4-BE49-F238E27FC236}">
                  <a16:creationId xmlns:a16="http://schemas.microsoft.com/office/drawing/2014/main" id="{63915225-E278-4A41-AD8D-3ECE0C55C698}"/>
                </a:ext>
              </a:extLst>
            </p:cNvPr>
            <p:cNvSpPr/>
            <p:nvPr/>
          </p:nvSpPr>
          <p:spPr>
            <a:xfrm>
              <a:off x="3124200" y="2634415"/>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a:defRPr sz="4000">
                  <a:solidFill>
                    <a:srgbClr val="000000"/>
                  </a:solidFill>
                </a:defRPr>
              </a:pPr>
              <a:r>
                <a:rPr sz="2000"/>
                <a:t>Everyone else does it right,</a:t>
              </a:r>
            </a:p>
            <a:p>
              <a:pPr>
                <a:defRPr sz="4000">
                  <a:solidFill>
                    <a:srgbClr val="000000"/>
                  </a:solidFill>
                </a:defRPr>
              </a:pPr>
              <a:r>
                <a:rPr sz="2000"/>
                <a:t>therefore you are stupid</a:t>
              </a:r>
            </a:p>
          </p:txBody>
        </p:sp>
      </p:gr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Tree>
    <p:extLst>
      <p:ext uri="{BB962C8B-B14F-4D97-AF65-F5344CB8AC3E}">
        <p14:creationId xmlns:p14="http://schemas.microsoft.com/office/powerpoint/2010/main" val="308182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advAuto="0"/>
      <p:bldP spid="10" grpId="0" animBg="1" advAuto="0"/>
      <p:bldP spid="13" grpId="0" animBg="1" advAuto="0"/>
      <p:bldP spid="16"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C987E-EEE8-554A-BC3C-2E258B6ECD65}"/>
              </a:ext>
            </a:extLst>
          </p:cNvPr>
          <p:cNvSpPr>
            <a:spLocks noGrp="1"/>
          </p:cNvSpPr>
          <p:nvPr>
            <p:ph type="title"/>
          </p:nvPr>
        </p:nvSpPr>
        <p:spPr/>
        <p:txBody>
          <a:bodyPr/>
          <a:lstStyle/>
          <a:p>
            <a:r>
              <a:rPr lang="en-US" dirty="0"/>
              <a:t>HRT Example: Code Review</a:t>
            </a:r>
          </a:p>
        </p:txBody>
      </p:sp>
      <p:sp>
        <p:nvSpPr>
          <p:cNvPr id="4" name="Slide Number Placeholder 3">
            <a:extLst>
              <a:ext uri="{FF2B5EF4-FFF2-40B4-BE49-F238E27FC236}">
                <a16:creationId xmlns:a16="http://schemas.microsoft.com/office/drawing/2014/main" id="{9847C4B8-4B92-1A48-83AD-4275CDB21F77}"/>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19" name="From “Debugging Teams” by Ben Collins-Sussman and Brian Fitzpatrick">
            <a:extLst>
              <a:ext uri="{FF2B5EF4-FFF2-40B4-BE49-F238E27FC236}">
                <a16:creationId xmlns:a16="http://schemas.microsoft.com/office/drawing/2014/main" id="{BDBF56D6-D128-2048-B304-9B03760EFD57}"/>
              </a:ext>
            </a:extLst>
          </p:cNvPr>
          <p:cNvSpPr txBox="1"/>
          <p:nvPr/>
        </p:nvSpPr>
        <p:spPr>
          <a:xfrm>
            <a:off x="3870677" y="6424130"/>
            <a:ext cx="4450642" cy="23596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u="sng">
                <a:hlinkClick r:id="" action="ppaction://noaction"/>
              </a:defRPr>
            </a:lvl1pPr>
          </a:lstStyle>
          <a:p>
            <a:pPr>
              <a:defRPr u="none"/>
            </a:pPr>
            <a:r>
              <a:rPr sz="1200" dirty="0"/>
              <a:t>From “Debugging Teams” by Ben Collins-Sussman and </a:t>
            </a:r>
            <a:r>
              <a:rPr sz="1200" dirty="0">
                <a:hlinkClick r:id="rId3"/>
              </a:rPr>
              <a:t>Brian</a:t>
            </a:r>
            <a:r>
              <a:rPr sz="1200" dirty="0"/>
              <a:t> Fitzpatrick</a:t>
            </a:r>
          </a:p>
        </p:txBody>
      </p:sp>
      <p:sp>
        <p:nvSpPr>
          <p:cNvPr id="3" name="TextBox 2">
            <a:extLst>
              <a:ext uri="{FF2B5EF4-FFF2-40B4-BE49-F238E27FC236}">
                <a16:creationId xmlns:a16="http://schemas.microsoft.com/office/drawing/2014/main" id="{F243A5A6-FC86-E64B-BBF1-C8E766672796}"/>
              </a:ext>
            </a:extLst>
          </p:cNvPr>
          <p:cNvSpPr txBox="1"/>
          <p:nvPr/>
        </p:nvSpPr>
        <p:spPr>
          <a:xfrm>
            <a:off x="321733" y="6079067"/>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20" name="“Man, you totally got the control flow wrong on that method there. You should be using the standard foobar code pattern like everyone else”">
            <a:extLst>
              <a:ext uri="{FF2B5EF4-FFF2-40B4-BE49-F238E27FC236}">
                <a16:creationId xmlns:a16="http://schemas.microsoft.com/office/drawing/2014/main" id="{0C8DD69D-402F-6645-95BF-5A153A7318F0}"/>
              </a:ext>
            </a:extLst>
          </p:cNvPr>
          <p:cNvSpPr txBox="1"/>
          <p:nvPr/>
        </p:nvSpPr>
        <p:spPr>
          <a:xfrm>
            <a:off x="953980" y="1736449"/>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dirty="0"/>
              <a:t>“Man, you totally got the control flow wrong on that method there. You should be using the standard </a:t>
            </a:r>
            <a:r>
              <a:rPr sz="2400" dirty="0" err="1"/>
              <a:t>foobar</a:t>
            </a:r>
            <a:r>
              <a:rPr sz="2400" dirty="0"/>
              <a:t> code pattern like everyone else”</a:t>
            </a:r>
          </a:p>
        </p:txBody>
      </p:sp>
      <p:sp>
        <p:nvSpPr>
          <p:cNvPr id="21" name="“Hmm, I’m confused by the control flow in this section here. I wonder if the foobar code pattern might make this clearer and easier to maintain?">
            <a:extLst>
              <a:ext uri="{FF2B5EF4-FFF2-40B4-BE49-F238E27FC236}">
                <a16:creationId xmlns:a16="http://schemas.microsoft.com/office/drawing/2014/main" id="{3FD114F8-D434-EB41-A53F-330FB90DD007}"/>
              </a:ext>
            </a:extLst>
          </p:cNvPr>
          <p:cNvSpPr txBox="1"/>
          <p:nvPr/>
        </p:nvSpPr>
        <p:spPr>
          <a:xfrm>
            <a:off x="953980" y="3708335"/>
            <a:ext cx="10284041" cy="7160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lvl1pPr algn="l">
              <a:lnSpc>
                <a:spcPct val="90000"/>
              </a:lnSpc>
              <a:spcBef>
                <a:spcPts val="4500"/>
              </a:spcBef>
              <a:defRPr sz="4800">
                <a:solidFill>
                  <a:srgbClr val="000000"/>
                </a:solidFill>
              </a:defRPr>
            </a:lvl1pPr>
          </a:lstStyle>
          <a:p>
            <a:r>
              <a:rPr sz="2400"/>
              <a:t>“Hmm, I’m confused by the control flow in this section here. I wonder if the foobar code pattern might make this clearer and easier to maintain?</a:t>
            </a:r>
          </a:p>
        </p:txBody>
      </p:sp>
      <p:grpSp>
        <p:nvGrpSpPr>
          <p:cNvPr id="22" name="Group">
            <a:extLst>
              <a:ext uri="{FF2B5EF4-FFF2-40B4-BE49-F238E27FC236}">
                <a16:creationId xmlns:a16="http://schemas.microsoft.com/office/drawing/2014/main" id="{BC6D6795-F7EC-074E-B628-7CE5BCC44F62}"/>
              </a:ext>
            </a:extLst>
          </p:cNvPr>
          <p:cNvGrpSpPr/>
          <p:nvPr/>
        </p:nvGrpSpPr>
        <p:grpSpPr>
          <a:xfrm>
            <a:off x="996462" y="3700968"/>
            <a:ext cx="2906515" cy="1719946"/>
            <a:chOff x="625737" y="0"/>
            <a:chExt cx="5813028" cy="3439889"/>
          </a:xfrm>
        </p:grpSpPr>
        <p:sp>
          <p:nvSpPr>
            <p:cNvPr id="23" name="Callout">
              <a:extLst>
                <a:ext uri="{FF2B5EF4-FFF2-40B4-BE49-F238E27FC236}">
                  <a16:creationId xmlns:a16="http://schemas.microsoft.com/office/drawing/2014/main" id="{BE68414A-C672-3640-8836-EACA6438AC54}"/>
                </a:ext>
              </a:extLst>
            </p:cNvPr>
            <p:cNvSpPr/>
            <p:nvPr/>
          </p:nvSpPr>
          <p:spPr>
            <a:xfrm>
              <a:off x="625737" y="0"/>
              <a:ext cx="5813029" cy="1829991"/>
            </a:xfrm>
            <a:custGeom>
              <a:avLst/>
              <a:gdLst/>
              <a:ahLst/>
              <a:cxnLst>
                <a:cxn ang="0">
                  <a:pos x="wd2" y="hd2"/>
                </a:cxn>
                <a:cxn ang="5400000">
                  <a:pos x="wd2" y="hd2"/>
                </a:cxn>
                <a:cxn ang="10800000">
                  <a:pos x="wd2" y="hd2"/>
                </a:cxn>
                <a:cxn ang="16200000">
                  <a:pos x="wd2" y="hd2"/>
                </a:cxn>
              </a:cxnLst>
              <a:rect l="0" t="0" r="r" b="b"/>
              <a:pathLst>
                <a:path w="21600" h="21600" extrusionOk="0">
                  <a:moveTo>
                    <a:pt x="221" y="0"/>
                  </a:moveTo>
                  <a:cubicBezTo>
                    <a:pt x="99" y="0"/>
                    <a:pt x="0" y="314"/>
                    <a:pt x="0" y="703"/>
                  </a:cubicBezTo>
                  <a:lnTo>
                    <a:pt x="0" y="8338"/>
                  </a:lnTo>
                  <a:cubicBezTo>
                    <a:pt x="0" y="8727"/>
                    <a:pt x="99" y="9041"/>
                    <a:pt x="221" y="9041"/>
                  </a:cubicBezTo>
                  <a:lnTo>
                    <a:pt x="15449" y="9041"/>
                  </a:lnTo>
                  <a:lnTo>
                    <a:pt x="15893" y="21600"/>
                  </a:lnTo>
                  <a:lnTo>
                    <a:pt x="16337" y="9041"/>
                  </a:lnTo>
                  <a:lnTo>
                    <a:pt x="21379" y="9041"/>
                  </a:lnTo>
                  <a:cubicBezTo>
                    <a:pt x="21501" y="9041"/>
                    <a:pt x="21600" y="8727"/>
                    <a:pt x="21600" y="8338"/>
                  </a:cubicBezTo>
                  <a:lnTo>
                    <a:pt x="21600" y="703"/>
                  </a:lnTo>
                  <a:cubicBezTo>
                    <a:pt x="21600" y="314"/>
                    <a:pt x="21501" y="0"/>
                    <a:pt x="21379" y="0"/>
                  </a:cubicBezTo>
                  <a:lnTo>
                    <a:pt x="221" y="0"/>
                  </a:lnTo>
                  <a:close/>
                </a:path>
              </a:pathLst>
            </a:custGeom>
            <a:noFill/>
            <a:ln w="114300" cap="flat">
              <a:solidFill>
                <a:srgbClr val="C00000"/>
              </a:solidFill>
              <a:prstDash val="solid"/>
              <a:miter lim="400000"/>
            </a:ln>
            <a:effectLst/>
          </p:spPr>
          <p:txBody>
            <a:bodyPr wrap="square" lIns="25400" tIns="25400" rIns="25400" bIns="25400" numCol="1" anchor="ctr">
              <a:noAutofit/>
            </a:bodyPr>
            <a:lstStyle/>
            <a:p>
              <a:pPr defTabSz="412750">
                <a:defRPr sz="3200">
                  <a:solidFill>
                    <a:srgbClr val="FFFFFF"/>
                  </a:solidFill>
                  <a:latin typeface="Helvetica Neue Medium"/>
                  <a:ea typeface="Helvetica Neue Medium"/>
                  <a:cs typeface="Helvetica Neue Medium"/>
                  <a:sym typeface="Helvetica Neue Medium"/>
                </a:defRPr>
              </a:pPr>
              <a:endParaRPr sz="1600" dirty="0">
                <a:latin typeface="Calibri" panose="020F0502020204030204" pitchFamily="34" charset="0"/>
                <a:cs typeface="Calibri" panose="020F0502020204030204" pitchFamily="34" charset="0"/>
              </a:endParaRPr>
            </a:p>
          </p:txBody>
        </p:sp>
        <p:sp>
          <p:nvSpPr>
            <p:cNvPr id="24" name="Humility! This is about me, not you">
              <a:extLst>
                <a:ext uri="{FF2B5EF4-FFF2-40B4-BE49-F238E27FC236}">
                  <a16:creationId xmlns:a16="http://schemas.microsoft.com/office/drawing/2014/main" id="{2675ACD0-6E12-1446-9337-8FD3439EC1F8}"/>
                </a:ext>
              </a:extLst>
            </p:cNvPr>
            <p:cNvSpPr/>
            <p:nvPr/>
          </p:nvSpPr>
          <p:spPr>
            <a:xfrm>
              <a:off x="3976370" y="2169889"/>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a:defRPr sz="4000">
                  <a:solidFill>
                    <a:srgbClr val="000000"/>
                  </a:solidFill>
                </a:defRPr>
              </a:pPr>
              <a:r>
                <a:rPr sz="2000"/>
                <a:t>Humility! This is about </a:t>
              </a:r>
              <a:r>
                <a:rPr sz="2000" i="1"/>
                <a:t>me, </a:t>
              </a:r>
              <a:r>
                <a:rPr sz="2000"/>
                <a:t>not you</a:t>
              </a:r>
            </a:p>
          </p:txBody>
        </p:sp>
      </p:grpSp>
    </p:spTree>
    <p:extLst>
      <p:ext uri="{BB962C8B-B14F-4D97-AF65-F5344CB8AC3E}">
        <p14:creationId xmlns:p14="http://schemas.microsoft.com/office/powerpoint/2010/main" val="464645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Scaling Communication and Knowledge Sharing</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Knowledge sharing needs to scale linearly (or sub linearly) with org growth:</a:t>
            </a:r>
          </a:p>
          <a:p>
            <a:pPr lvl="1"/>
            <a:r>
              <a:rPr lang="en-US" dirty="0"/>
              <a:t>Mentorship</a:t>
            </a:r>
          </a:p>
          <a:p>
            <a:pPr lvl="1"/>
            <a:r>
              <a:rPr lang="en-US" dirty="0"/>
              <a:t>Q&amp;A</a:t>
            </a:r>
          </a:p>
          <a:p>
            <a:pPr lvl="1"/>
            <a:r>
              <a:rPr lang="en-US" dirty="0"/>
              <a:t>Mailing lists</a:t>
            </a:r>
          </a:p>
          <a:p>
            <a:pPr lvl="1"/>
            <a:r>
              <a:rPr lang="en-US" dirty="0"/>
              <a:t>Tech talks</a:t>
            </a:r>
          </a:p>
          <a:p>
            <a:pPr lvl="1"/>
            <a:r>
              <a:rPr lang="en-US" dirty="0"/>
              <a:t>Documentation</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28126661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526696-F8F1-6442-B231-4237D5EC658C}"/>
              </a:ext>
            </a:extLst>
          </p:cNvPr>
          <p:cNvSpPr>
            <a:spLocks noGrp="1"/>
          </p:cNvSpPr>
          <p:nvPr>
            <p:ph type="title"/>
          </p:nvPr>
        </p:nvSpPr>
        <p:spPr>
          <a:xfrm>
            <a:off x="640080" y="325369"/>
            <a:ext cx="4368602" cy="1956841"/>
          </a:xfrm>
        </p:spPr>
        <p:txBody>
          <a:bodyPr anchor="b">
            <a:normAutofit/>
          </a:bodyPr>
          <a:lstStyle/>
          <a:p>
            <a:r>
              <a:rPr lang="en-US" sz="3400"/>
              <a:t>Bus Factor &amp; Importance of Information Sharing</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6202DC1-BE28-F445-831C-2FC7B4BC5A54}"/>
              </a:ext>
            </a:extLst>
          </p:cNvPr>
          <p:cNvSpPr>
            <a:spLocks noGrp="1"/>
          </p:cNvSpPr>
          <p:nvPr>
            <p:ph idx="1"/>
          </p:nvPr>
        </p:nvSpPr>
        <p:spPr>
          <a:xfrm>
            <a:off x="640080" y="2872899"/>
            <a:ext cx="4243589" cy="3320668"/>
          </a:xfrm>
        </p:spPr>
        <p:txBody>
          <a:bodyPr>
            <a:normAutofit/>
          </a:bodyPr>
          <a:lstStyle/>
          <a:p>
            <a:endParaRPr lang="en-US" sz="2200"/>
          </a:p>
        </p:txBody>
      </p:sp>
      <p:pic>
        <p:nvPicPr>
          <p:cNvPr id="5" name="mario-sessions-0TmYp58QVNQ-unsplash.jpg" descr="mario-sessions-0TmYp58QVNQ-unsplash.jpg">
            <a:extLst>
              <a:ext uri="{FF2B5EF4-FFF2-40B4-BE49-F238E27FC236}">
                <a16:creationId xmlns:a16="http://schemas.microsoft.com/office/drawing/2014/main" id="{A278791F-5A31-374B-9848-7D5E06351847}"/>
              </a:ext>
            </a:extLst>
          </p:cNvPr>
          <p:cNvPicPr>
            <a:picLocks noChangeAspect="1"/>
          </p:cNvPicPr>
          <p:nvPr/>
        </p:nvPicPr>
        <p:blipFill rotWithShape="1">
          <a:blip r:embed="rId3"/>
          <a:srcRect l="16854" r="1619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9C856172-3BB7-7543-A0C8-37613E01A14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a:solidFill>
                  <a:srgbClr val="FFFFFF"/>
                </a:solidFill>
              </a:rPr>
              <a:pPr>
                <a:spcAft>
                  <a:spcPts val="600"/>
                </a:spcAft>
              </a:pPr>
              <a:t>15</a:t>
            </a:fld>
            <a:endParaRPr lang="en-US">
              <a:solidFill>
                <a:srgbClr val="FFFFFF"/>
              </a:solidFill>
            </a:endParaRPr>
          </a:p>
        </p:txBody>
      </p:sp>
      <p:pic>
        <p:nvPicPr>
          <p:cNvPr id="8194" name="Picture 2">
            <a:extLst>
              <a:ext uri="{FF2B5EF4-FFF2-40B4-BE49-F238E27FC236}">
                <a16:creationId xmlns:a16="http://schemas.microsoft.com/office/drawing/2014/main" id="{191FF492-B0B6-8141-8D3A-73346B8345D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010" t="29963" b="4851"/>
          <a:stretch/>
        </p:blipFill>
        <p:spPr bwMode="auto">
          <a:xfrm>
            <a:off x="179708" y="4252719"/>
            <a:ext cx="9407921" cy="2962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6599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descr="fireman watering fire">
            <a:extLst>
              <a:ext uri="{FF2B5EF4-FFF2-40B4-BE49-F238E27FC236}">
                <a16:creationId xmlns:a16="http://schemas.microsoft.com/office/drawing/2014/main" id="{59D50739-73C3-8248-9737-267CAB82C39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84" r="-1" b="-1"/>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C9BFBC4-868B-8F49-B136-27FCB56DCD53}"/>
              </a:ext>
            </a:extLst>
          </p:cNvPr>
          <p:cNvSpPr>
            <a:spLocks noGrp="1"/>
          </p:cNvSpPr>
          <p:nvPr>
            <p:ph type="title"/>
          </p:nvPr>
        </p:nvSpPr>
        <p:spPr>
          <a:xfrm>
            <a:off x="838200" y="365125"/>
            <a:ext cx="3822189" cy="1899912"/>
          </a:xfrm>
        </p:spPr>
        <p:txBody>
          <a:bodyPr>
            <a:normAutofit/>
          </a:bodyPr>
          <a:lstStyle/>
          <a:p>
            <a:r>
              <a:rPr lang="en-US" sz="4000" dirty="0"/>
              <a:t>Responding to Failures</a:t>
            </a:r>
          </a:p>
        </p:txBody>
      </p:sp>
      <p:sp>
        <p:nvSpPr>
          <p:cNvPr id="4" name="Slide Number Placeholder 3">
            <a:extLst>
              <a:ext uri="{FF2B5EF4-FFF2-40B4-BE49-F238E27FC236}">
                <a16:creationId xmlns:a16="http://schemas.microsoft.com/office/drawing/2014/main" id="{162A3BDE-BBD8-AD44-8B18-9EF99A4EB046}"/>
              </a:ext>
            </a:extLst>
          </p:cNvPr>
          <p:cNvSpPr>
            <a:spLocks noGrp="1"/>
          </p:cNvSpPr>
          <p:nvPr>
            <p:ph type="sldNum" sz="quarter" idx="12"/>
          </p:nvPr>
        </p:nvSpPr>
        <p:spPr>
          <a:xfrm>
            <a:off x="8610600" y="6356350"/>
            <a:ext cx="27432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16</a:t>
            </a:fld>
            <a:endParaRPr lang="en-US">
              <a:solidFill>
                <a:srgbClr val="FFFFFF"/>
              </a:solidFill>
            </a:endParaRPr>
          </a:p>
        </p:txBody>
      </p:sp>
      <p:sp>
        <p:nvSpPr>
          <p:cNvPr id="5" name="TextBox 4">
            <a:extLst>
              <a:ext uri="{FF2B5EF4-FFF2-40B4-BE49-F238E27FC236}">
                <a16:creationId xmlns:a16="http://schemas.microsoft.com/office/drawing/2014/main" id="{29A46754-4E9F-9A40-B388-87893BECD56B}"/>
              </a:ext>
            </a:extLst>
          </p:cNvPr>
          <p:cNvSpPr txBox="1"/>
          <p:nvPr/>
        </p:nvSpPr>
        <p:spPr>
          <a:xfrm>
            <a:off x="838200" y="2423155"/>
            <a:ext cx="4253989" cy="41157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200" dirty="0">
                <a:solidFill>
                  <a:schemeClr val="tx1"/>
                </a:solidFill>
              </a:rPr>
              <a:t>In software, in humans, and in processes.</a:t>
            </a:r>
          </a:p>
          <a:p>
            <a:pPr algn="l"/>
            <a:endParaRPr lang="en-US" sz="2200" dirty="0">
              <a:solidFill>
                <a:schemeClr val="tx1"/>
              </a:solidFill>
            </a:endParaRPr>
          </a:p>
          <a:p>
            <a:pPr algn="l"/>
            <a:r>
              <a:rPr lang="en-US" sz="2200" dirty="0">
                <a:solidFill>
                  <a:schemeClr val="tx1"/>
                </a:solidFill>
              </a:rPr>
              <a:t>How do we learn:</a:t>
            </a:r>
          </a:p>
          <a:p>
            <a:pPr marL="457200" indent="-457200">
              <a:buFont typeface="Arial" panose="020B0604020202020204" pitchFamily="34" charset="0"/>
              <a:buChar char="•"/>
            </a:pPr>
            <a:r>
              <a:rPr lang="en-US" sz="2200" dirty="0">
                <a:solidFill>
                  <a:schemeClr val="tx1"/>
                </a:solidFill>
              </a:rPr>
              <a:t>What went well?</a:t>
            </a:r>
          </a:p>
          <a:p>
            <a:pPr marL="457200" indent="-457200">
              <a:buFont typeface="Arial" panose="020B0604020202020204" pitchFamily="34" charset="0"/>
              <a:buChar char="•"/>
            </a:pPr>
            <a:r>
              <a:rPr lang="en-US" sz="2200" dirty="0">
                <a:solidFill>
                  <a:schemeClr val="tx1"/>
                </a:solidFill>
              </a:rPr>
              <a:t>What went wrong?</a:t>
            </a:r>
          </a:p>
          <a:p>
            <a:pPr marL="457200" indent="-457200">
              <a:buFont typeface="Arial" panose="020B0604020202020204" pitchFamily="34" charset="0"/>
              <a:buChar char="•"/>
            </a:pPr>
            <a:r>
              <a:rPr lang="en-US" sz="2200" dirty="0">
                <a:solidFill>
                  <a:schemeClr val="tx1"/>
                </a:solidFill>
              </a:rPr>
              <a:t>Where we got lucky?</a:t>
            </a:r>
          </a:p>
          <a:p>
            <a:pPr marL="457200" indent="-457200">
              <a:buFont typeface="Arial" panose="020B0604020202020204" pitchFamily="34" charset="0"/>
              <a:buChar char="•"/>
            </a:pPr>
            <a:r>
              <a:rPr lang="en-US" sz="2200" dirty="0">
                <a:solidFill>
                  <a:schemeClr val="tx1"/>
                </a:solidFill>
              </a:rPr>
              <a:t>How do we prevent it from happening again?</a:t>
            </a:r>
          </a:p>
          <a:p>
            <a:pPr algn="l"/>
            <a:endParaRPr lang="en-US" sz="2200" dirty="0">
              <a:solidFill>
                <a:schemeClr val="tx1"/>
              </a:solidFill>
            </a:endParaRPr>
          </a:p>
        </p:txBody>
      </p:sp>
    </p:spTree>
    <p:extLst>
      <p:ext uri="{BB962C8B-B14F-4D97-AF65-F5344CB8AC3E}">
        <p14:creationId xmlns:p14="http://schemas.microsoft.com/office/powerpoint/2010/main" val="13492260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How Not to Respond to Failures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pPr marL="514350" indent="-514350">
              <a:buFont typeface="+mj-lt"/>
              <a:buAutoNum type="arabicPeriod"/>
            </a:pPr>
            <a:r>
              <a:rPr lang="en-US" dirty="0"/>
              <a:t>Some engineer contributes to failure or incident</a:t>
            </a:r>
          </a:p>
          <a:p>
            <a:pPr marL="514350" indent="-514350">
              <a:buFont typeface="+mj-lt"/>
              <a:buAutoNum type="arabicPeriod"/>
            </a:pPr>
            <a:r>
              <a:rPr lang="en-US" dirty="0"/>
              <a:t>Engineer is punished/shamed/blamed/retrained</a:t>
            </a:r>
          </a:p>
          <a:p>
            <a:pPr marL="514350" indent="-514350">
              <a:buFont typeface="+mj-lt"/>
              <a:buAutoNum type="arabicPeriod"/>
            </a:pPr>
            <a:r>
              <a:rPr lang="en-US" dirty="0"/>
              <a:t>Engineers as a whole become silent on details to management to avoid being scapegoated</a:t>
            </a:r>
          </a:p>
          <a:p>
            <a:pPr marL="514350" indent="-514350">
              <a:buFont typeface="+mj-lt"/>
              <a:buAutoNum type="arabicPeriod"/>
            </a:pPr>
            <a:r>
              <a:rPr lang="en-US" dirty="0"/>
              <a:t>Management becomes less informed about what actually is happening, do not actually find/fix root causes of incidents</a:t>
            </a:r>
          </a:p>
          <a:p>
            <a:pPr marL="514350" indent="-514350">
              <a:buFont typeface="+mj-lt"/>
              <a:buAutoNum type="arabicPeriod"/>
            </a:pPr>
            <a:r>
              <a:rPr lang="en-US" dirty="0"/>
              <a:t>Process repeats, amplifying every time</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17</a:t>
            </a:fld>
            <a:endParaRPr lang="en-US"/>
          </a:p>
        </p:txBody>
      </p:sp>
    </p:spTree>
    <p:extLst>
      <p:ext uri="{BB962C8B-B14F-4D97-AF65-F5344CB8AC3E}">
        <p14:creationId xmlns:p14="http://schemas.microsoft.com/office/powerpoint/2010/main" val="20123444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Blameless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What actions did you take at the time?</a:t>
            </a:r>
          </a:p>
          <a:p>
            <a:r>
              <a:rPr lang="en-US" dirty="0"/>
              <a:t>What effects did you observe at the time?</a:t>
            </a:r>
          </a:p>
          <a:p>
            <a:r>
              <a:rPr lang="en-US" dirty="0"/>
              <a:t>What were the expectations that you had?</a:t>
            </a:r>
          </a:p>
          <a:p>
            <a:r>
              <a:rPr lang="en-US" dirty="0"/>
              <a:t>What assumptions did you make?</a:t>
            </a:r>
          </a:p>
          <a:p>
            <a:r>
              <a:rPr lang="en-US" dirty="0"/>
              <a:t>What is your understanding of the timeline of events as they occurred?</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18</a:t>
            </a:fld>
            <a:endParaRPr lang="en-US"/>
          </a:p>
        </p:txBody>
      </p:sp>
    </p:spTree>
    <p:extLst>
      <p:ext uri="{BB962C8B-B14F-4D97-AF65-F5344CB8AC3E}">
        <p14:creationId xmlns:p14="http://schemas.microsoft.com/office/powerpoint/2010/main" val="402530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9" name="Picture 8">
            <a:extLst>
              <a:ext uri="{FF2B5EF4-FFF2-40B4-BE49-F238E27FC236}">
                <a16:creationId xmlns:a16="http://schemas.microsoft.com/office/drawing/2014/main" id="{32E83CFC-473E-7048-BE58-45542B2B4CE1}"/>
              </a:ext>
            </a:extLst>
          </p:cNvPr>
          <p:cNvPicPr>
            <a:picLocks noChangeAspect="1"/>
          </p:cNvPicPr>
          <p:nvPr/>
        </p:nvPicPr>
        <p:blipFill>
          <a:blip r:embed="rId3"/>
          <a:stretch>
            <a:fillRect/>
          </a:stretch>
        </p:blipFill>
        <p:spPr>
          <a:xfrm>
            <a:off x="1546500" y="0"/>
            <a:ext cx="9099000" cy="6858000"/>
          </a:xfrm>
          <a:prstGeom prst="rect">
            <a:avLst/>
          </a:prstGeom>
        </p:spPr>
      </p:pic>
      <p:sp>
        <p:nvSpPr>
          <p:cNvPr id="6" name="TextBox 5">
            <a:extLst>
              <a:ext uri="{FF2B5EF4-FFF2-40B4-BE49-F238E27FC236}">
                <a16:creationId xmlns:a16="http://schemas.microsoft.com/office/drawing/2014/main" id="{8B771449-30BB-744F-B881-49A9EE60C8A2}"/>
              </a:ext>
            </a:extLst>
          </p:cNvPr>
          <p:cNvSpPr txBox="1"/>
          <p:nvPr/>
        </p:nvSpPr>
        <p:spPr>
          <a:xfrm>
            <a:off x="7763934" y="6356350"/>
            <a:ext cx="60960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defRPr u="none"/>
            </a:pPr>
            <a:r>
              <a:rPr lang="en-US" u="sng" dirty="0">
                <a:hlinkClick r:id="rId4"/>
              </a:rPr>
              <a:t>Google’s Example Postmortem</a:t>
            </a:r>
          </a:p>
        </p:txBody>
      </p:sp>
      <p:pic>
        <p:nvPicPr>
          <p:cNvPr id="12" name="Picture 11">
            <a:extLst>
              <a:ext uri="{FF2B5EF4-FFF2-40B4-BE49-F238E27FC236}">
                <a16:creationId xmlns:a16="http://schemas.microsoft.com/office/drawing/2014/main" id="{C76B803A-5062-FF47-891A-11AD6A195E58}"/>
              </a:ext>
            </a:extLst>
          </p:cNvPr>
          <p:cNvPicPr>
            <a:picLocks noChangeAspect="1"/>
          </p:cNvPicPr>
          <p:nvPr/>
        </p:nvPicPr>
        <p:blipFill>
          <a:blip r:embed="rId5"/>
          <a:stretch>
            <a:fillRect/>
          </a:stretch>
        </p:blipFill>
        <p:spPr>
          <a:xfrm>
            <a:off x="1398141" y="132318"/>
            <a:ext cx="7566917" cy="6858000"/>
          </a:xfrm>
          <a:prstGeom prst="rect">
            <a:avLst/>
          </a:prstGeom>
        </p:spPr>
      </p:pic>
      <p:pic>
        <p:nvPicPr>
          <p:cNvPr id="13" name="Picture 12">
            <a:extLst>
              <a:ext uri="{FF2B5EF4-FFF2-40B4-BE49-F238E27FC236}">
                <a16:creationId xmlns:a16="http://schemas.microsoft.com/office/drawing/2014/main" id="{9C4B116D-675F-A147-81EE-0DBAD56F71BF}"/>
              </a:ext>
            </a:extLst>
          </p:cNvPr>
          <p:cNvPicPr>
            <a:picLocks noChangeAspect="1"/>
          </p:cNvPicPr>
          <p:nvPr/>
        </p:nvPicPr>
        <p:blipFill>
          <a:blip r:embed="rId6"/>
          <a:stretch>
            <a:fillRect/>
          </a:stretch>
        </p:blipFill>
        <p:spPr>
          <a:xfrm>
            <a:off x="246508" y="0"/>
            <a:ext cx="10784584" cy="6858000"/>
          </a:xfrm>
          <a:prstGeom prst="rect">
            <a:avLst/>
          </a:prstGeom>
        </p:spPr>
      </p:pic>
    </p:spTree>
    <p:extLst>
      <p:ext uri="{BB962C8B-B14F-4D97-AF65-F5344CB8AC3E}">
        <p14:creationId xmlns:p14="http://schemas.microsoft.com/office/powerpoint/2010/main" val="1036460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6E81-A0CB-C447-8F91-C36B0067FF4D}"/>
              </a:ext>
            </a:extLst>
          </p:cNvPr>
          <p:cNvSpPr>
            <a:spLocks noGrp="1"/>
          </p:cNvSpPr>
          <p:nvPr>
            <p:ph type="title"/>
          </p:nvPr>
        </p:nvSpPr>
        <p:spPr/>
        <p:txBody>
          <a:bodyPr/>
          <a:lstStyle/>
          <a:p>
            <a:r>
              <a:rPr lang="en-US" dirty="0"/>
              <a:t>Blameless Post-Mortems: Real World Example</a:t>
            </a:r>
          </a:p>
        </p:txBody>
      </p:sp>
      <p:sp>
        <p:nvSpPr>
          <p:cNvPr id="3" name="Content Placeholder 2">
            <a:extLst>
              <a:ext uri="{FF2B5EF4-FFF2-40B4-BE49-F238E27FC236}">
                <a16:creationId xmlns:a16="http://schemas.microsoft.com/office/drawing/2014/main" id="{81668A40-1C61-9547-B7EE-4064DB0352D7}"/>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990E0107-56E6-0E45-8B96-CDB9C6E1310B}"/>
              </a:ext>
            </a:extLst>
          </p:cNvPr>
          <p:cNvSpPr>
            <a:spLocks noGrp="1"/>
          </p:cNvSpPr>
          <p:nvPr>
            <p:ph type="sldNum" sz="quarter" idx="12"/>
          </p:nvPr>
        </p:nvSpPr>
        <p:spPr/>
        <p:txBody>
          <a:bodyPr/>
          <a:lstStyle/>
          <a:p>
            <a:fld id="{20F37917-FD3A-4669-9018-DA04BCDD3D75}" type="slidenum">
              <a:rPr lang="en-US" smtClean="0"/>
              <a:t>20</a:t>
            </a:fld>
            <a:endParaRPr lang="en-US"/>
          </a:p>
        </p:txBody>
      </p:sp>
      <p:pic>
        <p:nvPicPr>
          <p:cNvPr id="5" name="Picture 4">
            <a:extLst>
              <a:ext uri="{FF2B5EF4-FFF2-40B4-BE49-F238E27FC236}">
                <a16:creationId xmlns:a16="http://schemas.microsoft.com/office/drawing/2014/main" id="{009282BA-818C-154E-87AB-E33ED29E5A91}"/>
              </a:ext>
            </a:extLst>
          </p:cNvPr>
          <p:cNvPicPr>
            <a:picLocks noChangeAspect="1"/>
          </p:cNvPicPr>
          <p:nvPr/>
        </p:nvPicPr>
        <p:blipFill>
          <a:blip r:embed="rId3"/>
          <a:stretch>
            <a:fillRect/>
          </a:stretch>
        </p:blipFill>
        <p:spPr>
          <a:xfrm>
            <a:off x="984133" y="1500160"/>
            <a:ext cx="9990663" cy="6701658"/>
          </a:xfrm>
          <a:prstGeom prst="rect">
            <a:avLst/>
          </a:prstGeom>
        </p:spPr>
      </p:pic>
    </p:spTree>
    <p:extLst>
      <p:ext uri="{BB962C8B-B14F-4D97-AF65-F5344CB8AC3E}">
        <p14:creationId xmlns:p14="http://schemas.microsoft.com/office/powerpoint/2010/main" val="33883195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Conducting Postmortems</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normAutofit/>
          </a:bodyPr>
          <a:lstStyle/>
          <a:p>
            <a:r>
              <a:rPr lang="en-US" dirty="0"/>
              <a:t>Apply this technique after any event you would like to avoid in the future</a:t>
            </a:r>
          </a:p>
          <a:p>
            <a:r>
              <a:rPr lang="en-US" dirty="0"/>
              <a:t>Apply this to technical and non-technical events</a:t>
            </a:r>
          </a:p>
          <a:p>
            <a:r>
              <a:rPr lang="en-US" dirty="0"/>
              <a:t>Focus on improvement, resilience, and collaboration: what could any of the actors have done better?</a:t>
            </a:r>
          </a:p>
          <a:p>
            <a:r>
              <a:rPr lang="en-US" dirty="0">
                <a:hlinkClick r:id="rId3"/>
              </a:rPr>
              <a:t>Google’s generic postmortem template</a:t>
            </a:r>
            <a:endParaRPr lang="en-US" dirty="0"/>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12350268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Explain key advantages of working in a team and sharing information with your team</a:t>
            </a:r>
          </a:p>
          <a:p>
            <a:pPr lvl="1"/>
            <a:r>
              <a:rPr lang="en-US" dirty="0"/>
              <a:t>Describe the HRT pillars of social interaction</a:t>
            </a:r>
          </a:p>
          <a:p>
            <a:pPr lvl="1"/>
            <a:r>
              <a:rPr lang="en-US" dirty="0"/>
              <a:t>Understand why agile processes favor small teams</a:t>
            </a:r>
          </a:p>
          <a:p>
            <a:pPr lvl="1"/>
            <a:r>
              <a:rPr lang="en-US" dirty="0"/>
              <a:t>Apply root-cause analysis to construct a blameless post-mortem of a team project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B17B6-7994-5149-9B38-5033FABE8403}"/>
              </a:ext>
            </a:extLst>
          </p:cNvPr>
          <p:cNvSpPr>
            <a:spLocks noGrp="1"/>
          </p:cNvSpPr>
          <p:nvPr>
            <p:ph type="title"/>
          </p:nvPr>
        </p:nvSpPr>
        <p:spPr/>
        <p:txBody>
          <a:bodyPr/>
          <a:lstStyle/>
          <a:p>
            <a:r>
              <a:rPr lang="en-US" dirty="0"/>
              <a:t>Why Teams? “The 10x Engineer”</a:t>
            </a:r>
          </a:p>
        </p:txBody>
      </p:sp>
      <p:sp>
        <p:nvSpPr>
          <p:cNvPr id="4" name="Slide Number Placeholder 3">
            <a:extLst>
              <a:ext uri="{FF2B5EF4-FFF2-40B4-BE49-F238E27FC236}">
                <a16:creationId xmlns:a16="http://schemas.microsoft.com/office/drawing/2014/main" id="{D5591106-8332-984E-8829-058D2ED8F31C}"/>
              </a:ext>
            </a:extLst>
          </p:cNvPr>
          <p:cNvSpPr>
            <a:spLocks noGrp="1"/>
          </p:cNvSpPr>
          <p:nvPr>
            <p:ph type="sldNum" sz="quarter" idx="12"/>
          </p:nvPr>
        </p:nvSpPr>
        <p:spPr/>
        <p:txBody>
          <a:bodyPr/>
          <a:lstStyle/>
          <a:p>
            <a:fld id="{20F37917-FD3A-4669-9018-DA04BCDD3D75}" type="slidenum">
              <a:rPr lang="en-US" smtClean="0"/>
              <a:t>3</a:t>
            </a:fld>
            <a:endParaRPr lang="en-US"/>
          </a:p>
        </p:txBody>
      </p:sp>
      <p:pic>
        <p:nvPicPr>
          <p:cNvPr id="5" name="s3f1ruepjhuz.jpg" descr="s3f1ruepjhuz.jpg">
            <a:extLst>
              <a:ext uri="{FF2B5EF4-FFF2-40B4-BE49-F238E27FC236}">
                <a16:creationId xmlns:a16="http://schemas.microsoft.com/office/drawing/2014/main" id="{7E44A1A7-B18F-9342-BD30-2D0F37C3D59E}"/>
              </a:ext>
            </a:extLst>
          </p:cNvPr>
          <p:cNvPicPr>
            <a:picLocks noChangeAspect="1"/>
          </p:cNvPicPr>
          <p:nvPr/>
        </p:nvPicPr>
        <p:blipFill>
          <a:blip r:embed="rId3"/>
          <a:stretch>
            <a:fillRect/>
          </a:stretch>
        </p:blipFill>
        <p:spPr>
          <a:xfrm>
            <a:off x="6086101" y="1762555"/>
            <a:ext cx="5080001" cy="4851401"/>
          </a:xfrm>
          <a:prstGeom prst="rect">
            <a:avLst/>
          </a:prstGeom>
          <a:ln w="12700">
            <a:miter lim="400000"/>
          </a:ln>
        </p:spPr>
      </p:pic>
      <p:pic>
        <p:nvPicPr>
          <p:cNvPr id="6" name="Image" descr="Image">
            <a:extLst>
              <a:ext uri="{FF2B5EF4-FFF2-40B4-BE49-F238E27FC236}">
                <a16:creationId xmlns:a16="http://schemas.microsoft.com/office/drawing/2014/main" id="{CE3AD1BD-B0FD-2949-846B-8BE0DF60F141}"/>
              </a:ext>
            </a:extLst>
          </p:cNvPr>
          <p:cNvPicPr>
            <a:picLocks noChangeAspect="1"/>
          </p:cNvPicPr>
          <p:nvPr/>
        </p:nvPicPr>
        <p:blipFill>
          <a:blip r:embed="rId4"/>
          <a:stretch>
            <a:fillRect/>
          </a:stretch>
        </p:blipFill>
        <p:spPr>
          <a:xfrm>
            <a:off x="1025899" y="2207055"/>
            <a:ext cx="3949701" cy="3962401"/>
          </a:xfrm>
          <a:prstGeom prst="rect">
            <a:avLst/>
          </a:prstGeom>
          <a:ln w="12700">
            <a:miter lim="400000"/>
          </a:ln>
        </p:spPr>
      </p:pic>
    </p:spTree>
    <p:extLst>
      <p:ext uri="{BB962C8B-B14F-4D97-AF65-F5344CB8AC3E}">
        <p14:creationId xmlns:p14="http://schemas.microsoft.com/office/powerpoint/2010/main" val="281425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D6F48-D992-5445-A739-D9BF0116791B}"/>
              </a:ext>
            </a:extLst>
          </p:cNvPr>
          <p:cNvSpPr>
            <a:spLocks noGrp="1"/>
          </p:cNvSpPr>
          <p:nvPr>
            <p:ph type="title"/>
          </p:nvPr>
        </p:nvSpPr>
        <p:spPr/>
        <p:txBody>
          <a:bodyPr/>
          <a:lstStyle/>
          <a:p>
            <a:r>
              <a:rPr lang="en-US" dirty="0"/>
              <a:t>Teams are hard: Brooks’ Law</a:t>
            </a:r>
          </a:p>
        </p:txBody>
      </p:sp>
      <p:sp>
        <p:nvSpPr>
          <p:cNvPr id="4" name="Slide Number Placeholder 3">
            <a:extLst>
              <a:ext uri="{FF2B5EF4-FFF2-40B4-BE49-F238E27FC236}">
                <a16:creationId xmlns:a16="http://schemas.microsoft.com/office/drawing/2014/main" id="{DF8B37BF-FFCD-2A4F-8597-1C76F00E0826}"/>
              </a:ext>
            </a:extLst>
          </p:cNvPr>
          <p:cNvSpPr>
            <a:spLocks noGrp="1"/>
          </p:cNvSpPr>
          <p:nvPr>
            <p:ph type="sldNum" sz="quarter" idx="12"/>
          </p:nvPr>
        </p:nvSpPr>
        <p:spPr/>
        <p:txBody>
          <a:bodyPr/>
          <a:lstStyle/>
          <a:p>
            <a:fld id="{20F37917-FD3A-4669-9018-DA04BCDD3D75}" type="slidenum">
              <a:rPr lang="en-US" smtClean="0"/>
              <a:t>4</a:t>
            </a:fld>
            <a:endParaRPr lang="en-US"/>
          </a:p>
        </p:txBody>
      </p:sp>
      <p:sp>
        <p:nvSpPr>
          <p:cNvPr id="5" name="“Adding manpower to a late software project makes it later”">
            <a:extLst>
              <a:ext uri="{FF2B5EF4-FFF2-40B4-BE49-F238E27FC236}">
                <a16:creationId xmlns:a16="http://schemas.microsoft.com/office/drawing/2014/main" id="{72AC9103-DE31-5B48-B002-C569696D3032}"/>
              </a:ext>
            </a:extLst>
          </p:cNvPr>
          <p:cNvSpPr txBox="1"/>
          <p:nvPr/>
        </p:nvSpPr>
        <p:spPr>
          <a:xfrm>
            <a:off x="1190810" y="2444554"/>
            <a:ext cx="6098562" cy="14321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marL="638923" indent="-469900" algn="l">
              <a:lnSpc>
                <a:spcPct val="90000"/>
              </a:lnSpc>
              <a:defRPr sz="6700" spc="-133">
                <a:solidFill>
                  <a:srgbClr val="000000"/>
                </a:solidFill>
                <a:latin typeface="Helvetica Neue Medium"/>
                <a:ea typeface="Helvetica Neue Medium"/>
                <a:cs typeface="Helvetica Neue Medium"/>
                <a:sym typeface="Helvetica Neue Medium"/>
              </a:defRPr>
            </a:lvl1pPr>
          </a:lstStyle>
          <a:p>
            <a:r>
              <a:rPr sz="3200" dirty="0">
                <a:latin typeface="Verdana" panose="020B0604030504040204" pitchFamily="34" charset="0"/>
                <a:ea typeface="Verdana" panose="020B0604030504040204" pitchFamily="34" charset="0"/>
                <a:cs typeface="Verdana" panose="020B0604030504040204" pitchFamily="34" charset="0"/>
              </a:rPr>
              <a:t>“Adding manpower to a late software project makes it later”</a:t>
            </a:r>
          </a:p>
        </p:txBody>
      </p:sp>
      <p:pic>
        <p:nvPicPr>
          <p:cNvPr id="6" name="Image" descr="Image">
            <a:extLst>
              <a:ext uri="{FF2B5EF4-FFF2-40B4-BE49-F238E27FC236}">
                <a16:creationId xmlns:a16="http://schemas.microsoft.com/office/drawing/2014/main" id="{26986328-D2C5-0045-98F6-16842DAD49C6}"/>
              </a:ext>
            </a:extLst>
          </p:cNvPr>
          <p:cNvPicPr>
            <a:picLocks noChangeAspect="1"/>
          </p:cNvPicPr>
          <p:nvPr/>
        </p:nvPicPr>
        <p:blipFill>
          <a:blip r:embed="rId3"/>
          <a:stretch>
            <a:fillRect/>
          </a:stretch>
        </p:blipFill>
        <p:spPr>
          <a:xfrm>
            <a:off x="8876703" y="1583802"/>
            <a:ext cx="2771926" cy="4157889"/>
          </a:xfrm>
          <a:prstGeom prst="rect">
            <a:avLst/>
          </a:prstGeom>
          <a:ln w="12700">
            <a:miter lim="400000"/>
          </a:ln>
        </p:spPr>
      </p:pic>
      <p:sp>
        <p:nvSpPr>
          <p:cNvPr id="7" name="Fred Brooks, 1975">
            <a:extLst>
              <a:ext uri="{FF2B5EF4-FFF2-40B4-BE49-F238E27FC236}">
                <a16:creationId xmlns:a16="http://schemas.microsoft.com/office/drawing/2014/main" id="{9E25AD8C-C4D6-7846-BEF9-3FE5556E59A1}"/>
              </a:ext>
            </a:extLst>
          </p:cNvPr>
          <p:cNvSpPr txBox="1"/>
          <p:nvPr/>
        </p:nvSpPr>
        <p:spPr>
          <a:xfrm>
            <a:off x="5280937" y="3697352"/>
            <a:ext cx="2008435" cy="4103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defRPr sz="3200" b="1">
                <a:solidFill>
                  <a:srgbClr val="000000"/>
                </a:solidFill>
              </a:defRPr>
            </a:lvl1pPr>
          </a:lstStyle>
          <a:p>
            <a:r>
              <a:rPr sz="2000" b="0" dirty="0"/>
              <a:t>Fred Brooks, 1975</a:t>
            </a:r>
          </a:p>
        </p:txBody>
      </p:sp>
    </p:spTree>
    <p:extLst>
      <p:ext uri="{BB962C8B-B14F-4D97-AF65-F5344CB8AC3E}">
        <p14:creationId xmlns:p14="http://schemas.microsoft.com/office/powerpoint/2010/main" val="235161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3218E-DE91-434D-82F9-9A7358AE5943}"/>
              </a:ext>
            </a:extLst>
          </p:cNvPr>
          <p:cNvSpPr>
            <a:spLocks noGrp="1"/>
          </p:cNvSpPr>
          <p:nvPr>
            <p:ph type="title"/>
          </p:nvPr>
        </p:nvSpPr>
        <p:spPr/>
        <p:txBody>
          <a:bodyPr/>
          <a:lstStyle/>
          <a:p>
            <a:r>
              <a:rPr lang="en-US" dirty="0"/>
              <a:t>What goes wrong with teams in software development?</a:t>
            </a:r>
          </a:p>
        </p:txBody>
      </p:sp>
      <p:sp>
        <p:nvSpPr>
          <p:cNvPr id="3" name="Content Placeholder 2">
            <a:extLst>
              <a:ext uri="{FF2B5EF4-FFF2-40B4-BE49-F238E27FC236}">
                <a16:creationId xmlns:a16="http://schemas.microsoft.com/office/drawing/2014/main" id="{F2B1264D-D8C0-AF4A-831C-4CED4E3AF7D4}"/>
              </a:ext>
            </a:extLst>
          </p:cNvPr>
          <p:cNvSpPr>
            <a:spLocks noGrp="1"/>
          </p:cNvSpPr>
          <p:nvPr>
            <p:ph idx="1"/>
          </p:nvPr>
        </p:nvSpPr>
        <p:spPr>
          <a:xfrm>
            <a:off x="838199" y="1500160"/>
            <a:ext cx="10515599" cy="4351338"/>
          </a:xfrm>
        </p:spPr>
        <p:txBody>
          <a:bodyPr/>
          <a:lstStyle/>
          <a:p>
            <a:r>
              <a:rPr lang="en-US" dirty="0"/>
              <a:t>How do you structure teams effectively?</a:t>
            </a:r>
          </a:p>
          <a:p>
            <a:r>
              <a:rPr lang="en-US" dirty="0"/>
              <a:t>How do you encourage team-members to treat each other well?</a:t>
            </a:r>
          </a:p>
          <a:p>
            <a:r>
              <a:rPr lang="en-US" dirty="0"/>
              <a:t>How do you encourage teams to share knowledge and collaborate?</a:t>
            </a:r>
          </a:p>
          <a:p>
            <a:r>
              <a:rPr lang="en-US" dirty="0"/>
              <a:t>How do you respond to failures?</a:t>
            </a:r>
          </a:p>
        </p:txBody>
      </p:sp>
      <p:sp>
        <p:nvSpPr>
          <p:cNvPr id="4" name="Slide Number Placeholder 3">
            <a:extLst>
              <a:ext uri="{FF2B5EF4-FFF2-40B4-BE49-F238E27FC236}">
                <a16:creationId xmlns:a16="http://schemas.microsoft.com/office/drawing/2014/main" id="{F713FC25-3730-F44F-BC5B-BA726C178D1A}"/>
              </a:ext>
            </a:extLst>
          </p:cNvPr>
          <p:cNvSpPr>
            <a:spLocks noGrp="1"/>
          </p:cNvSpPr>
          <p:nvPr>
            <p:ph type="sldNum" sz="quarter" idx="12"/>
          </p:nvPr>
        </p:nvSpPr>
        <p:spPr/>
        <p:txBody>
          <a:bodyPr/>
          <a:lstStyle/>
          <a:p>
            <a:fld id="{20F37917-FD3A-4669-9018-DA04BCDD3D75}" type="slidenum">
              <a:rPr lang="en-US" smtClean="0"/>
              <a:t>5</a:t>
            </a:fld>
            <a:endParaRPr lang="en-US"/>
          </a:p>
        </p:txBody>
      </p:sp>
    </p:spTree>
    <p:extLst>
      <p:ext uri="{BB962C8B-B14F-4D97-AF65-F5344CB8AC3E}">
        <p14:creationId xmlns:p14="http://schemas.microsoft.com/office/powerpoint/2010/main" val="1007606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C87E499-E703-3B43-9D3F-28149D259599}"/>
              </a:ext>
            </a:extLst>
          </p:cNvPr>
          <p:cNvSpPr>
            <a:spLocks noGrp="1"/>
          </p:cNvSpPr>
          <p:nvPr>
            <p:ph type="title"/>
          </p:nvPr>
        </p:nvSpPr>
        <p:spPr>
          <a:xfrm>
            <a:off x="630936" y="639520"/>
            <a:ext cx="3429000" cy="1719072"/>
          </a:xfrm>
        </p:spPr>
        <p:txBody>
          <a:bodyPr vert="horz" lIns="91440" tIns="45720" rIns="91440" bIns="45720" rtlCol="0" anchor="b">
            <a:normAutofit/>
          </a:bodyPr>
          <a:lstStyle/>
          <a:p>
            <a:r>
              <a:rPr lang="en-US" sz="3800" kern="1200">
                <a:solidFill>
                  <a:schemeClr val="tx1"/>
                </a:solidFill>
                <a:latin typeface="+mj-lt"/>
                <a:ea typeface="+mj-ea"/>
                <a:cs typeface="+mj-cs"/>
              </a:rPr>
              <a:t>How do we structure teams efficiently?</a:t>
            </a:r>
          </a:p>
        </p:txBody>
      </p:sp>
      <p:sp>
        <p:nvSpPr>
          <p:cNvPr id="17"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Brooks’ Law: “Adding manpower to a late software project makes it later”">
            <a:extLst>
              <a:ext uri="{FF2B5EF4-FFF2-40B4-BE49-F238E27FC236}">
                <a16:creationId xmlns:a16="http://schemas.microsoft.com/office/drawing/2014/main" id="{F75FE8F8-F3D9-6943-BFAF-3EF0DADDC8E3}"/>
              </a:ext>
            </a:extLst>
          </p:cNvPr>
          <p:cNvSpPr txBox="1"/>
          <p:nvPr/>
        </p:nvSpPr>
        <p:spPr>
          <a:xfrm>
            <a:off x="630936" y="2807208"/>
            <a:ext cx="3429000" cy="341071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vert="horz" lIns="91440" tIns="45720" rIns="91440" bIns="45720" rtlCol="0" anchor="t">
            <a:normAutofit/>
          </a:bodyPr>
          <a:lstStyle>
            <a:lvl1pPr marL="638923" indent="-469900" algn="l">
              <a:lnSpc>
                <a:spcPct val="90000"/>
              </a:lnSpc>
              <a:defRPr sz="5400" spc="-107">
                <a:solidFill>
                  <a:srgbClr val="000000"/>
                </a:solidFill>
                <a:latin typeface="Helvetica Neue Medium"/>
                <a:ea typeface="Helvetica Neue Medium"/>
                <a:cs typeface="Helvetica Neue Medium"/>
                <a:sym typeface="Helvetica Neue Medium"/>
              </a:defRPr>
            </a:lvl1pPr>
          </a:lstStyle>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Examining Brooks’ Law: “Adding manpower to a late software project makes it later”</a:t>
            </a:r>
          </a:p>
          <a:p>
            <a:pPr indent="-228600">
              <a:spcAft>
                <a:spcPts val="600"/>
              </a:spcAft>
              <a:buFont typeface="Arial" panose="020B0604020202020204" pitchFamily="34" charset="0"/>
              <a:buChar char="•"/>
            </a:pPr>
            <a:endParaRPr lang="en-US" sz="2200" dirty="0">
              <a:solidFill>
                <a:schemeClr val="tx1"/>
              </a:solidFill>
              <a:latin typeface="+mn-lt"/>
              <a:ea typeface="+mn-ea"/>
              <a:cs typeface="Calibri" panose="020F0502020204030204" pitchFamily="34" charset="0"/>
            </a:endParaRPr>
          </a:p>
          <a:p>
            <a:pPr indent="-228600">
              <a:spcAft>
                <a:spcPts val="600"/>
              </a:spcAft>
              <a:buFont typeface="Arial" panose="020B0604020202020204" pitchFamily="34" charset="0"/>
              <a:buChar char="•"/>
            </a:pPr>
            <a:r>
              <a:rPr lang="en-US" sz="2200" dirty="0">
                <a:solidFill>
                  <a:schemeClr val="tx1"/>
                </a:solidFill>
                <a:latin typeface="+mn-lt"/>
                <a:ea typeface="+mn-ea"/>
                <a:cs typeface="Calibri" panose="020F0502020204030204" pitchFamily="34" charset="0"/>
              </a:rPr>
              <a:t>How many communication links are needed to finish a task?</a:t>
            </a:r>
          </a:p>
        </p:txBody>
      </p:sp>
      <p:pic>
        <p:nvPicPr>
          <p:cNvPr id="10" name="Picture 9" descr="A picture containing outdoor object, group, bunch, several&#10;&#10;Description automatically generated">
            <a:extLst>
              <a:ext uri="{FF2B5EF4-FFF2-40B4-BE49-F238E27FC236}">
                <a16:creationId xmlns:a16="http://schemas.microsoft.com/office/drawing/2014/main" id="{F2AC694F-561E-C142-95DD-358E2E0CA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1081737"/>
            <a:ext cx="6903720" cy="4694526"/>
          </a:xfrm>
          <a:prstGeom prst="rect">
            <a:avLst/>
          </a:prstGeom>
        </p:spPr>
      </p:pic>
      <p:sp>
        <p:nvSpPr>
          <p:cNvPr id="4" name="Slide Number Placeholder 3">
            <a:extLst>
              <a:ext uri="{FF2B5EF4-FFF2-40B4-BE49-F238E27FC236}">
                <a16:creationId xmlns:a16="http://schemas.microsoft.com/office/drawing/2014/main" id="{1D992CC3-2B6B-AC49-93FB-2311CEDCD7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20F37917-FD3A-4669-9018-DA04BCDD3D75}" type="slidenum">
              <a:rPr lang="en-US" smtClean="0"/>
              <a:pPr>
                <a:spcAft>
                  <a:spcPts val="600"/>
                </a:spcAft>
              </a:pPr>
              <a:t>6</a:t>
            </a:fld>
            <a:endParaRPr lang="en-US"/>
          </a:p>
        </p:txBody>
      </p:sp>
    </p:spTree>
    <p:extLst>
      <p:ext uri="{BB962C8B-B14F-4D97-AF65-F5344CB8AC3E}">
        <p14:creationId xmlns:p14="http://schemas.microsoft.com/office/powerpoint/2010/main" val="1985064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0F787F-6C76-DB45-92F3-6C2A67513B43}"/>
              </a:ext>
            </a:extLst>
          </p:cNvPr>
          <p:cNvSpPr>
            <a:spLocks noGrp="1"/>
          </p:cNvSpPr>
          <p:nvPr>
            <p:ph type="title"/>
          </p:nvPr>
        </p:nvSpPr>
        <p:spPr>
          <a:xfrm>
            <a:off x="5297762" y="329184"/>
            <a:ext cx="6251110" cy="1783080"/>
          </a:xfrm>
        </p:spPr>
        <p:txBody>
          <a:bodyPr anchor="b">
            <a:normAutofit/>
          </a:bodyPr>
          <a:lstStyle/>
          <a:p>
            <a:r>
              <a:rPr lang="en-US" sz="5000"/>
              <a:t>Agile Favors “Two-Pizza” Teams</a:t>
            </a:r>
          </a:p>
        </p:txBody>
      </p:sp>
      <p:pic>
        <p:nvPicPr>
          <p:cNvPr id="7170" name="Picture 2">
            <a:extLst>
              <a:ext uri="{FF2B5EF4-FFF2-40B4-BE49-F238E27FC236}">
                <a16:creationId xmlns:a16="http://schemas.microsoft.com/office/drawing/2014/main" id="{93868D36-70CD-BC46-871B-376409CDD0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710" r="-1"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3"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78EE9-2672-7F48-9EFF-8ECCDF2668AF}"/>
              </a:ext>
            </a:extLst>
          </p:cNvPr>
          <p:cNvSpPr>
            <a:spLocks noGrp="1"/>
          </p:cNvSpPr>
          <p:nvPr>
            <p:ph idx="1"/>
          </p:nvPr>
        </p:nvSpPr>
        <p:spPr>
          <a:xfrm>
            <a:off x="5297762" y="2706624"/>
            <a:ext cx="6251110" cy="3483864"/>
          </a:xfrm>
        </p:spPr>
        <p:txBody>
          <a:bodyPr>
            <a:normAutofit/>
          </a:bodyPr>
          <a:lstStyle/>
          <a:p>
            <a:pPr marL="0" indent="0">
              <a:buNone/>
            </a:pPr>
            <a:r>
              <a:rPr lang="en-US" sz="2200" dirty="0"/>
              <a:t>Q: How many people on a team?</a:t>
            </a:r>
          </a:p>
          <a:p>
            <a:pPr marL="0" indent="0">
              <a:buNone/>
            </a:pPr>
            <a:r>
              <a:rPr lang="en-US" sz="2200" dirty="0"/>
              <a:t>A: “No more than you could feed with two pizzas”</a:t>
            </a:r>
          </a:p>
          <a:p>
            <a:pPr marL="0" indent="0">
              <a:buNone/>
            </a:pPr>
            <a:endParaRPr lang="en-US" sz="2200" dirty="0"/>
          </a:p>
          <a:p>
            <a:pPr marL="0" indent="0">
              <a:buNone/>
            </a:pPr>
            <a:r>
              <a:rPr lang="en-US" sz="2200" dirty="0"/>
              <a:t>Rationale:</a:t>
            </a:r>
          </a:p>
          <a:p>
            <a:r>
              <a:rPr lang="en-US" sz="2200" dirty="0"/>
              <a:t>Decrease communication burdens</a:t>
            </a:r>
          </a:p>
          <a:p>
            <a:r>
              <a:rPr lang="en-US" sz="2200" dirty="0"/>
              <a:t>Focus conversations to relevant topics</a:t>
            </a:r>
          </a:p>
        </p:txBody>
      </p:sp>
      <p:sp>
        <p:nvSpPr>
          <p:cNvPr id="4" name="Slide Number Placeholder 3">
            <a:extLst>
              <a:ext uri="{FF2B5EF4-FFF2-40B4-BE49-F238E27FC236}">
                <a16:creationId xmlns:a16="http://schemas.microsoft.com/office/drawing/2014/main" id="{0AA7FFB7-DCEB-7146-97A4-EE00EE9FED00}"/>
              </a:ext>
            </a:extLst>
          </p:cNvPr>
          <p:cNvSpPr>
            <a:spLocks noGrp="1"/>
          </p:cNvSpPr>
          <p:nvPr>
            <p:ph type="sldNum" sz="quarter" idx="12"/>
          </p:nvPr>
        </p:nvSpPr>
        <p:spPr>
          <a:xfrm>
            <a:off x="10052978" y="6356350"/>
            <a:ext cx="1300821" cy="365125"/>
          </a:xfrm>
        </p:spPr>
        <p:txBody>
          <a:bodyPr>
            <a:normAutofit/>
          </a:bodyPr>
          <a:lstStyle/>
          <a:p>
            <a:pPr>
              <a:spcAft>
                <a:spcPts val="600"/>
              </a:spcAft>
            </a:pPr>
            <a:fld id="{20F37917-FD3A-4669-9018-DA04BCDD3D75}" type="slidenum">
              <a:rPr lang="en-US" smtClean="0"/>
              <a:pPr>
                <a:spcAft>
                  <a:spcPts val="600"/>
                </a:spcAft>
              </a:pPr>
              <a:t>7</a:t>
            </a:fld>
            <a:endParaRPr lang="en-US"/>
          </a:p>
        </p:txBody>
      </p:sp>
    </p:spTree>
    <p:extLst>
      <p:ext uri="{BB962C8B-B14F-4D97-AF65-F5344CB8AC3E}">
        <p14:creationId xmlns:p14="http://schemas.microsoft.com/office/powerpoint/2010/main" val="3927597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12" name="You are the support person for your changes, regardless of platform…"/>
          <p:cNvSpPr txBox="1">
            <a:spLocks noGrp="1"/>
          </p:cNvSpPr>
          <p:nvPr>
            <p:ph type="body" idx="1"/>
          </p:nvPr>
        </p:nvSpPr>
        <p:spPr>
          <a:prstGeom prst="rect">
            <a:avLst/>
          </a:prstGeom>
        </p:spPr>
        <p:txBody>
          <a:bodyPr/>
          <a:lstStyle/>
          <a:p>
            <a:pPr marL="0" indent="0">
              <a:buNone/>
            </a:pPr>
            <a:r>
              <a:rPr dirty="0"/>
              <a:t>Example: Facebook mobile teams (</a:t>
            </a:r>
            <a:r>
              <a:rPr lang="en-US" dirty="0"/>
              <a:t>with platform organization</a:t>
            </a:r>
            <a:r>
              <a:rPr dirty="0"/>
              <a:t>)</a:t>
            </a:r>
          </a:p>
        </p:txBody>
      </p:sp>
      <p:sp>
        <p:nvSpPr>
          <p:cNvPr id="21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4" name="Android"/>
          <p:cNvSpPr txBox="1"/>
          <p:nvPr/>
        </p:nvSpPr>
        <p:spPr>
          <a:xfrm>
            <a:off x="6267551" y="3599610"/>
            <a:ext cx="728534"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1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16" name="iOS"/>
          <p:cNvSpPr txBox="1"/>
          <p:nvPr/>
        </p:nvSpPr>
        <p:spPr>
          <a:xfrm>
            <a:off x="8560288" y="3599610"/>
            <a:ext cx="34464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2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3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3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3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3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35" name="Desktop/Web"/>
          <p:cNvSpPr txBox="1"/>
          <p:nvPr/>
        </p:nvSpPr>
        <p:spPr>
          <a:xfrm>
            <a:off x="3927084" y="3599610"/>
            <a:ext cx="1202958"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36" name="Product Experts"/>
          <p:cNvSpPr/>
          <p:nvPr/>
        </p:nvSpPr>
        <p:spPr>
          <a:xfrm>
            <a:off x="3641082" y="6212830"/>
            <a:ext cx="18864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37" name="Platform Experts"/>
          <p:cNvSpPr/>
          <p:nvPr/>
        </p:nvSpPr>
        <p:spPr>
          <a:xfrm>
            <a:off x="5900293" y="6232303"/>
            <a:ext cx="3612582"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Platform Experts</a:t>
            </a:r>
          </a:p>
        </p:txBody>
      </p:sp>
      <p:sp>
        <p:nvSpPr>
          <p:cNvPr id="238"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39"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0"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1"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2"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3"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44" name="Group messages"/>
          <p:cNvSpPr/>
          <p:nvPr/>
        </p:nvSpPr>
        <p:spPr>
          <a:xfrm>
            <a:off x="3845719"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45" name="Chat"/>
          <p:cNvSpPr/>
          <p:nvPr/>
        </p:nvSpPr>
        <p:spPr>
          <a:xfrm>
            <a:off x="3845719"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46" name="Upcoming Events"/>
          <p:cNvSpPr/>
          <p:nvPr/>
        </p:nvSpPr>
        <p:spPr>
          <a:xfrm>
            <a:off x="3845719"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47" name="Birthdays"/>
          <p:cNvSpPr/>
          <p:nvPr/>
        </p:nvSpPr>
        <p:spPr>
          <a:xfrm>
            <a:off x="3845719"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48" name="Photo Albums"/>
          <p:cNvSpPr/>
          <p:nvPr/>
        </p:nvSpPr>
        <p:spPr>
          <a:xfrm>
            <a:off x="3845719"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49" name="Photo Picker"/>
          <p:cNvSpPr/>
          <p:nvPr/>
        </p:nvSpPr>
        <p:spPr>
          <a:xfrm>
            <a:off x="3845719"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4" name="TextBox 3">
            <a:extLst>
              <a:ext uri="{FF2B5EF4-FFF2-40B4-BE49-F238E27FC236}">
                <a16:creationId xmlns:a16="http://schemas.microsoft.com/office/drawing/2014/main" id="{60634DD0-0267-884D-B172-AD9A9B86DE6E}"/>
              </a:ext>
            </a:extLst>
          </p:cNvPr>
          <p:cNvSpPr txBox="1"/>
          <p:nvPr/>
        </p:nvSpPr>
        <p:spPr>
          <a:xfrm>
            <a:off x="2590800" y="2709333"/>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grpSp>
        <p:nvGrpSpPr>
          <p:cNvPr id="45" name="Group">
            <a:extLst>
              <a:ext uri="{FF2B5EF4-FFF2-40B4-BE49-F238E27FC236}">
                <a16:creationId xmlns:a16="http://schemas.microsoft.com/office/drawing/2014/main" id="{C785609E-6D3A-1646-9C1B-6AABD90BBD34}"/>
              </a:ext>
            </a:extLst>
          </p:cNvPr>
          <p:cNvGrpSpPr/>
          <p:nvPr/>
        </p:nvGrpSpPr>
        <p:grpSpPr>
          <a:xfrm>
            <a:off x="2037436" y="3971731"/>
            <a:ext cx="1603894" cy="2579076"/>
            <a:chOff x="0" y="91119"/>
            <a:chExt cx="3207786" cy="5158149"/>
          </a:xfrm>
        </p:grpSpPr>
        <p:sp>
          <p:nvSpPr>
            <p:cNvPr id="46" name="Rectangle">
              <a:extLst>
                <a:ext uri="{FF2B5EF4-FFF2-40B4-BE49-F238E27FC236}">
                  <a16:creationId xmlns:a16="http://schemas.microsoft.com/office/drawing/2014/main" id="{CBD06DD2-BC02-894A-BAC2-EE10BF3E6BCA}"/>
                </a:ext>
              </a:extLst>
            </p:cNvPr>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7" name="Messages">
              <a:extLst>
                <a:ext uri="{FF2B5EF4-FFF2-40B4-BE49-F238E27FC236}">
                  <a16:creationId xmlns:a16="http://schemas.microsoft.com/office/drawing/2014/main" id="{FEA9AE73-4DD2-8346-A24A-5F40BE292C19}"/>
                </a:ext>
              </a:extLst>
            </p:cNvPr>
            <p:cNvSpPr/>
            <p:nvPr/>
          </p:nvSpPr>
          <p:spPr>
            <a:xfrm>
              <a:off x="1057275" y="1030946"/>
              <a:ext cx="2150511"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48" name="Rectangle">
              <a:extLst>
                <a:ext uri="{FF2B5EF4-FFF2-40B4-BE49-F238E27FC236}">
                  <a16:creationId xmlns:a16="http://schemas.microsoft.com/office/drawing/2014/main" id="{D8846B4D-63CF-1344-B909-6BD33FC06F69}"/>
                </a:ext>
              </a:extLst>
            </p:cNvPr>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49" name="Events">
              <a:extLst>
                <a:ext uri="{FF2B5EF4-FFF2-40B4-BE49-F238E27FC236}">
                  <a16:creationId xmlns:a16="http://schemas.microsoft.com/office/drawing/2014/main" id="{45A07CB1-0F85-DE49-98FD-7B8FEFAD011D}"/>
                </a:ext>
              </a:extLst>
            </p:cNvPr>
            <p:cNvSpPr/>
            <p:nvPr/>
          </p:nvSpPr>
          <p:spPr>
            <a:xfrm>
              <a:off x="1045273" y="1763180"/>
              <a:ext cx="1817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50" name="Rectangle">
              <a:extLst>
                <a:ext uri="{FF2B5EF4-FFF2-40B4-BE49-F238E27FC236}">
                  <a16:creationId xmlns:a16="http://schemas.microsoft.com/office/drawing/2014/main" id="{19B7F56A-62E6-1242-9FF8-BFCD5EF4526E}"/>
                </a:ext>
              </a:extLst>
            </p:cNvPr>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1" name="Photos">
              <a:extLst>
                <a:ext uri="{FF2B5EF4-FFF2-40B4-BE49-F238E27FC236}">
                  <a16:creationId xmlns:a16="http://schemas.microsoft.com/office/drawing/2014/main" id="{63418F70-5538-F84A-B945-65A73F7C2F4C}"/>
                </a:ext>
              </a:extLst>
            </p:cNvPr>
            <p:cNvSpPr/>
            <p:nvPr/>
          </p:nvSpPr>
          <p:spPr>
            <a:xfrm>
              <a:off x="1045275" y="2495414"/>
              <a:ext cx="1829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52" name="Rectangle">
              <a:extLst>
                <a:ext uri="{FF2B5EF4-FFF2-40B4-BE49-F238E27FC236}">
                  <a16:creationId xmlns:a16="http://schemas.microsoft.com/office/drawing/2014/main" id="{F4F724E8-035F-CA4B-B4BD-71E36348ABA2}"/>
                </a:ext>
              </a:extLst>
            </p:cNvPr>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3" name="Android">
              <a:extLst>
                <a:ext uri="{FF2B5EF4-FFF2-40B4-BE49-F238E27FC236}">
                  <a16:creationId xmlns:a16="http://schemas.microsoft.com/office/drawing/2014/main" id="{A52C8FC9-4E9F-2D4E-9863-BB3C1E8C9444}"/>
                </a:ext>
              </a:extLst>
            </p:cNvPr>
            <p:cNvSpPr/>
            <p:nvPr/>
          </p:nvSpPr>
          <p:spPr>
            <a:xfrm>
              <a:off x="1045273" y="3352665"/>
              <a:ext cx="1932341" cy="110186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54" name="Rectangle">
              <a:extLst>
                <a:ext uri="{FF2B5EF4-FFF2-40B4-BE49-F238E27FC236}">
                  <a16:creationId xmlns:a16="http://schemas.microsoft.com/office/drawing/2014/main" id="{7EA4B47D-D6D5-AF4F-AA78-7469DA564A78}"/>
                </a:ext>
              </a:extLst>
            </p:cNvPr>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55" name="iOS">
              <a:extLst>
                <a:ext uri="{FF2B5EF4-FFF2-40B4-BE49-F238E27FC236}">
                  <a16:creationId xmlns:a16="http://schemas.microsoft.com/office/drawing/2014/main" id="{4F4FDADE-F0B2-AF4C-8EC9-73E558C0772C}"/>
                </a:ext>
              </a:extLst>
            </p:cNvPr>
            <p:cNvSpPr/>
            <p:nvPr/>
          </p:nvSpPr>
          <p:spPr>
            <a:xfrm>
              <a:off x="1057275" y="4084899"/>
              <a:ext cx="1507357"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56" name="Engineering Teams">
              <a:extLst>
                <a:ext uri="{FF2B5EF4-FFF2-40B4-BE49-F238E27FC236}">
                  <a16:creationId xmlns:a16="http://schemas.microsoft.com/office/drawing/2014/main" id="{B73CF010-205E-9847-A29B-EC93AAA00760}"/>
                </a:ext>
              </a:extLst>
            </p:cNvPr>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58" name="TextBox 57">
            <a:extLst>
              <a:ext uri="{FF2B5EF4-FFF2-40B4-BE49-F238E27FC236}">
                <a16:creationId xmlns:a16="http://schemas.microsoft.com/office/drawing/2014/main" id="{2D4E867D-B8F4-3B4B-B055-C904AF3D2739}"/>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DevOps Values"/>
          <p:cNvSpPr txBox="1">
            <a:spLocks noGrp="1"/>
          </p:cNvSpPr>
          <p:nvPr>
            <p:ph type="title"/>
          </p:nvPr>
        </p:nvSpPr>
        <p:spPr>
          <a:prstGeom prst="rect">
            <a:avLst/>
          </a:prstGeom>
        </p:spPr>
        <p:txBody>
          <a:bodyPr/>
          <a:lstStyle/>
          <a:p>
            <a:r>
              <a:rPr lang="en-US" dirty="0"/>
              <a:t>Agile Favors “Product” teams, not ”Platform” teams</a:t>
            </a:r>
            <a:endParaRPr dirty="0"/>
          </a:p>
        </p:txBody>
      </p:sp>
      <p:sp>
        <p:nvSpPr>
          <p:cNvPr id="253" name="Group messages…"/>
          <p:cNvSpPr/>
          <p:nvPr/>
        </p:nvSpPr>
        <p:spPr>
          <a:xfrm>
            <a:off x="5939684" y="3993803"/>
            <a:ext cx="1477193" cy="2159747"/>
          </a:xfrm>
          <a:prstGeom prst="rect">
            <a:avLst/>
          </a:prstGeom>
          <a:solidFill>
            <a:srgbClr val="EE7D6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4" name="Android"/>
          <p:cNvSpPr txBox="1"/>
          <p:nvPr/>
        </p:nvSpPr>
        <p:spPr>
          <a:xfrm>
            <a:off x="6267551" y="3599610"/>
            <a:ext cx="728534"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55" name="Group messages…"/>
          <p:cNvSpPr/>
          <p:nvPr/>
        </p:nvSpPr>
        <p:spPr>
          <a:xfrm>
            <a:off x="8033649" y="3993803"/>
            <a:ext cx="1477192" cy="2159747"/>
          </a:xfrm>
          <a:prstGeom prst="rect">
            <a:avLst/>
          </a:prstGeom>
          <a:solidFill>
            <a:srgbClr val="FEEBAB"/>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Group messages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Chat</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Upcoming Events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Birthdays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Albums</a:t>
            </a:r>
          </a:p>
          <a:p>
            <a:pPr defTabSz="410766">
              <a:spcBef>
                <a:spcPts val="1050"/>
              </a:spcBef>
              <a:defRPr sz="2600">
                <a:solidFill>
                  <a:srgbClr val="000000"/>
                </a:solidFill>
                <a:latin typeface="Helvetica Light"/>
                <a:ea typeface="Helvetica Light"/>
                <a:cs typeface="Helvetica Light"/>
                <a:sym typeface="Helvetica Light"/>
              </a:defRPr>
            </a:pPr>
            <a:r>
              <a:rPr sz="1300" dirty="0">
                <a:latin typeface="Calibri Light" panose="020F0302020204030204" pitchFamily="34" charset="0"/>
                <a:cs typeface="Calibri Light" panose="020F0302020204030204" pitchFamily="34" charset="0"/>
              </a:rPr>
              <a:t>Photo Picker</a:t>
            </a:r>
          </a:p>
        </p:txBody>
      </p:sp>
      <p:sp>
        <p:nvSpPr>
          <p:cNvPr id="256" name="iOS"/>
          <p:cNvSpPr txBox="1"/>
          <p:nvPr/>
        </p:nvSpPr>
        <p:spPr>
          <a:xfrm>
            <a:off x="8560288" y="3599610"/>
            <a:ext cx="34464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grpSp>
        <p:nvGrpSpPr>
          <p:cNvPr id="268" name="Group"/>
          <p:cNvGrpSpPr/>
          <p:nvPr/>
        </p:nvGrpSpPr>
        <p:grpSpPr>
          <a:xfrm>
            <a:off x="2037436" y="3971731"/>
            <a:ext cx="1603894" cy="2579076"/>
            <a:chOff x="0" y="91119"/>
            <a:chExt cx="3207786" cy="5158149"/>
          </a:xfrm>
        </p:grpSpPr>
        <p:sp>
          <p:nvSpPr>
            <p:cNvPr id="257" name="Rectangle"/>
            <p:cNvSpPr/>
            <p:nvPr/>
          </p:nvSpPr>
          <p:spPr>
            <a:xfrm>
              <a:off x="416283" y="661888"/>
              <a:ext cx="411185" cy="526852"/>
            </a:xfrm>
            <a:prstGeom prst="rect">
              <a:avLst/>
            </a:prstGeom>
            <a:solidFill>
              <a:srgbClr val="96CBB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58" name="Messages"/>
            <p:cNvSpPr/>
            <p:nvPr/>
          </p:nvSpPr>
          <p:spPr>
            <a:xfrm>
              <a:off x="1057275" y="1030946"/>
              <a:ext cx="2150511"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Messages</a:t>
              </a:r>
            </a:p>
          </p:txBody>
        </p:sp>
        <p:sp>
          <p:nvSpPr>
            <p:cNvPr id="259" name="Rectangle"/>
            <p:cNvSpPr/>
            <p:nvPr/>
          </p:nvSpPr>
          <p:spPr>
            <a:xfrm>
              <a:off x="416283" y="1394122"/>
              <a:ext cx="411185" cy="526853"/>
            </a:xfrm>
            <a:prstGeom prst="rect">
              <a:avLst/>
            </a:prstGeom>
            <a:solidFill>
              <a:srgbClr val="516D7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0" name="Events"/>
            <p:cNvSpPr/>
            <p:nvPr/>
          </p:nvSpPr>
          <p:spPr>
            <a:xfrm>
              <a:off x="1045273" y="1763180"/>
              <a:ext cx="1817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Events</a:t>
              </a:r>
            </a:p>
          </p:txBody>
        </p:sp>
        <p:sp>
          <p:nvSpPr>
            <p:cNvPr id="261" name="Rectangle"/>
            <p:cNvSpPr/>
            <p:nvPr/>
          </p:nvSpPr>
          <p:spPr>
            <a:xfrm>
              <a:off x="416283" y="2126357"/>
              <a:ext cx="411185" cy="526852"/>
            </a:xfrm>
            <a:prstGeom prst="rect">
              <a:avLst/>
            </a:prstGeom>
            <a:solidFill>
              <a:srgbClr val="3284CC"/>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2" name="Photos"/>
            <p:cNvSpPr/>
            <p:nvPr/>
          </p:nvSpPr>
          <p:spPr>
            <a:xfrm>
              <a:off x="1045275" y="2495414"/>
              <a:ext cx="1829255"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Photos</a:t>
              </a:r>
            </a:p>
          </p:txBody>
        </p:sp>
        <p:sp>
          <p:nvSpPr>
            <p:cNvPr id="263" name="Rectangle"/>
            <p:cNvSpPr/>
            <p:nvPr/>
          </p:nvSpPr>
          <p:spPr>
            <a:xfrm>
              <a:off x="416283" y="2921099"/>
              <a:ext cx="411185" cy="526852"/>
            </a:xfrm>
            <a:prstGeom prst="rect">
              <a:avLst/>
            </a:prstGeom>
            <a:solidFill>
              <a:srgbClr val="EE7D69"/>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4" name="Android"/>
            <p:cNvSpPr/>
            <p:nvPr/>
          </p:nvSpPr>
          <p:spPr>
            <a:xfrm>
              <a:off x="1045273" y="3352665"/>
              <a:ext cx="1932341" cy="110186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Android</a:t>
              </a:r>
            </a:p>
          </p:txBody>
        </p:sp>
        <p:sp>
          <p:nvSpPr>
            <p:cNvPr id="265" name="Rectangle"/>
            <p:cNvSpPr/>
            <p:nvPr/>
          </p:nvSpPr>
          <p:spPr>
            <a:xfrm>
              <a:off x="416283" y="3715841"/>
              <a:ext cx="411185" cy="526853"/>
            </a:xfrm>
            <a:prstGeom prst="rect">
              <a:avLst/>
            </a:prstGeom>
            <a:solidFill>
              <a:srgbClr val="FEEBAB"/>
            </a:solidFill>
            <a:ln w="3175" cap="flat">
              <a:solidFill>
                <a:srgbClr val="000000"/>
              </a:solidFill>
              <a:prstDash val="solid"/>
              <a:miter lim="400000"/>
            </a:ln>
            <a:effectLst>
              <a:outerShdw blurRad="50800" dist="25400" dir="5400000" rotWithShape="0">
                <a:srgbClr val="000000">
                  <a:alpha val="50000"/>
                </a:srgbClr>
              </a:outerShdw>
            </a:effectLst>
          </p:spPr>
          <p:txBody>
            <a:bodyPr wrap="square" lIns="35719" tIns="35719" rIns="35719" bIns="35719" numCol="1" anchor="ctr">
              <a:noAutofit/>
            </a:bodyPr>
            <a:lstStyle/>
            <a:p>
              <a:pPr defTabSz="410766">
                <a:defRPr sz="2600">
                  <a:solidFill>
                    <a:srgbClr val="FFFFFF"/>
                  </a:solidFill>
                  <a:latin typeface="Helvetica Light"/>
                  <a:ea typeface="Helvetica Light"/>
                  <a:cs typeface="Helvetica Light"/>
                  <a:sym typeface="Helvetica Light"/>
                </a:defRPr>
              </a:pPr>
              <a:endParaRPr sz="1300" dirty="0">
                <a:latin typeface="Calibri Light" panose="020F0302020204030204" pitchFamily="34" charset="0"/>
                <a:cs typeface="Calibri Light" panose="020F0302020204030204" pitchFamily="34" charset="0"/>
              </a:endParaRPr>
            </a:p>
          </p:txBody>
        </p:sp>
        <p:sp>
          <p:nvSpPr>
            <p:cNvPr id="266" name="iOS"/>
            <p:cNvSpPr/>
            <p:nvPr/>
          </p:nvSpPr>
          <p:spPr>
            <a:xfrm>
              <a:off x="1057275" y="4084899"/>
              <a:ext cx="1507357" cy="1164369"/>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iOS</a:t>
              </a:r>
            </a:p>
          </p:txBody>
        </p:sp>
        <p:sp>
          <p:nvSpPr>
            <p:cNvPr id="267" name="Engineering Teams"/>
            <p:cNvSpPr/>
            <p:nvPr/>
          </p:nvSpPr>
          <p:spPr>
            <a:xfrm>
              <a:off x="0" y="91119"/>
              <a:ext cx="3185052" cy="328938"/>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9" tIns="35719" rIns="35719" bIns="35719" numCol="1" anchor="ctr">
              <a:spAutoFit/>
            </a:bodyPr>
            <a:lstStyle>
              <a:lvl1pPr defTabSz="821531">
                <a:defRPr b="1">
                  <a:solidFill>
                    <a:srgbClr val="000000"/>
                  </a:solidFill>
                  <a:latin typeface="Helvetica"/>
                  <a:ea typeface="Helvetica"/>
                  <a:cs typeface="Helvetica"/>
                  <a:sym typeface="Helvetica"/>
                </a:defRPr>
              </a:lvl1pPr>
            </a:lstStyle>
            <a:p>
              <a:r>
                <a:rPr sz="600" b="0" dirty="0">
                  <a:latin typeface="Calibri" panose="020F0502020204030204" pitchFamily="34" charset="0"/>
                  <a:cs typeface="Calibri" panose="020F0502020204030204" pitchFamily="34" charset="0"/>
                </a:rPr>
                <a:t>Engineering Teams</a:t>
              </a:r>
            </a:p>
          </p:txBody>
        </p:sp>
      </p:grpSp>
      <p:sp>
        <p:nvSpPr>
          <p:cNvPr id="269" name="Group messages"/>
          <p:cNvSpPr/>
          <p:nvPr/>
        </p:nvSpPr>
        <p:spPr>
          <a:xfrm>
            <a:off x="3845719" y="3982641"/>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0" name="Chat"/>
          <p:cNvSpPr/>
          <p:nvPr/>
        </p:nvSpPr>
        <p:spPr>
          <a:xfrm>
            <a:off x="3845719" y="434875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1" name="Upcoming Events"/>
          <p:cNvSpPr/>
          <p:nvPr/>
        </p:nvSpPr>
        <p:spPr>
          <a:xfrm>
            <a:off x="3845719" y="4723805"/>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72" name="Birthdays"/>
          <p:cNvSpPr/>
          <p:nvPr/>
        </p:nvSpPr>
        <p:spPr>
          <a:xfrm>
            <a:off x="3845719" y="5098852"/>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73" name="Photo Albums"/>
          <p:cNvSpPr/>
          <p:nvPr/>
        </p:nvSpPr>
        <p:spPr>
          <a:xfrm>
            <a:off x="3845719" y="5464969"/>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74" name="Photo Picker"/>
          <p:cNvSpPr/>
          <p:nvPr/>
        </p:nvSpPr>
        <p:spPr>
          <a:xfrm>
            <a:off x="3845719" y="5786438"/>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75" name="Desktop/Web"/>
          <p:cNvSpPr txBox="1"/>
          <p:nvPr/>
        </p:nvSpPr>
        <p:spPr>
          <a:xfrm>
            <a:off x="3927084" y="3599610"/>
            <a:ext cx="1202958"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a:solidFill>
                  <a:srgbClr val="000000"/>
                </a:solidFill>
                <a:latin typeface="Helvetica Light"/>
                <a:ea typeface="Helvetica Light"/>
                <a:cs typeface="Helvetica Light"/>
                <a:sym typeface="Helvetica Light"/>
              </a:defRPr>
            </a:lvl1pPr>
          </a:lstStyle>
          <a:p>
            <a:r>
              <a:rPr sz="1600" dirty="0">
                <a:latin typeface="Calibri Light" panose="020F0302020204030204" pitchFamily="34" charset="0"/>
                <a:cs typeface="Calibri Light" panose="020F0302020204030204" pitchFamily="34" charset="0"/>
              </a:rPr>
              <a:t>Desktop/Web</a:t>
            </a:r>
          </a:p>
        </p:txBody>
      </p:sp>
      <p:sp>
        <p:nvSpPr>
          <p:cNvPr id="276" name="Product Experts"/>
          <p:cNvSpPr/>
          <p:nvPr/>
        </p:nvSpPr>
        <p:spPr>
          <a:xfrm>
            <a:off x="3641082" y="6212830"/>
            <a:ext cx="5850167" cy="330399"/>
          </a:xfrm>
          <a:prstGeom prst="roundRect">
            <a:avLst>
              <a:gd name="adj" fmla="val 40541"/>
            </a:avLst>
          </a:prstGeom>
          <a:solidFill>
            <a:srgbClr val="BB2CA2"/>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FFFFFF"/>
                </a:solidFill>
                <a:latin typeface="Helvetica Light"/>
                <a:ea typeface="Helvetica Light"/>
                <a:cs typeface="Helvetica Light"/>
                <a:sym typeface="Helvetica Light"/>
              </a:defRPr>
            </a:lvl1pPr>
          </a:lstStyle>
          <a:p>
            <a:r>
              <a:rPr sz="1500" dirty="0">
                <a:latin typeface="Calibri Light" panose="020F0302020204030204" pitchFamily="34" charset="0"/>
                <a:cs typeface="Calibri Light" panose="020F0302020204030204" pitchFamily="34" charset="0"/>
              </a:rPr>
              <a:t>Product Experts</a:t>
            </a:r>
          </a:p>
        </p:txBody>
      </p:sp>
      <p:sp>
        <p:nvSpPr>
          <p:cNvPr id="277" name="Group messages"/>
          <p:cNvSpPr/>
          <p:nvPr/>
        </p:nvSpPr>
        <p:spPr>
          <a:xfrm>
            <a:off x="5939684" y="3985178"/>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78" name="Chat"/>
          <p:cNvSpPr/>
          <p:nvPr/>
        </p:nvSpPr>
        <p:spPr>
          <a:xfrm>
            <a:off x="5939684" y="4351296"/>
            <a:ext cx="1477193"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79" name="Upcoming Events"/>
          <p:cNvSpPr/>
          <p:nvPr/>
        </p:nvSpPr>
        <p:spPr>
          <a:xfrm>
            <a:off x="5939684" y="4726343"/>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0" name="Birthdays"/>
          <p:cNvSpPr/>
          <p:nvPr/>
        </p:nvSpPr>
        <p:spPr>
          <a:xfrm>
            <a:off x="5939684" y="5101389"/>
            <a:ext cx="1477193"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1" name="Photo Albums"/>
          <p:cNvSpPr/>
          <p:nvPr/>
        </p:nvSpPr>
        <p:spPr>
          <a:xfrm>
            <a:off x="5939684" y="5467507"/>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2" name="Photo Picker"/>
          <p:cNvSpPr/>
          <p:nvPr/>
        </p:nvSpPr>
        <p:spPr>
          <a:xfrm>
            <a:off x="5939684" y="5788975"/>
            <a:ext cx="1477193"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3" name="Group messages"/>
          <p:cNvSpPr/>
          <p:nvPr/>
        </p:nvSpPr>
        <p:spPr>
          <a:xfrm>
            <a:off x="8033649" y="3985178"/>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Group messages</a:t>
            </a:r>
          </a:p>
        </p:txBody>
      </p:sp>
      <p:sp>
        <p:nvSpPr>
          <p:cNvPr id="284" name="Chat"/>
          <p:cNvSpPr/>
          <p:nvPr/>
        </p:nvSpPr>
        <p:spPr>
          <a:xfrm>
            <a:off x="8033649" y="4351296"/>
            <a:ext cx="1477192" cy="373199"/>
          </a:xfrm>
          <a:prstGeom prst="rect">
            <a:avLst/>
          </a:prstGeom>
          <a:solidFill>
            <a:srgbClr val="96CBB9"/>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000000"/>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Chat</a:t>
            </a:r>
          </a:p>
        </p:txBody>
      </p:sp>
      <p:sp>
        <p:nvSpPr>
          <p:cNvPr id="285" name="Upcoming Events"/>
          <p:cNvSpPr/>
          <p:nvPr/>
        </p:nvSpPr>
        <p:spPr>
          <a:xfrm>
            <a:off x="8033649" y="4726343"/>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Upcoming Events</a:t>
            </a:r>
          </a:p>
        </p:txBody>
      </p:sp>
      <p:sp>
        <p:nvSpPr>
          <p:cNvPr id="286" name="Birthdays"/>
          <p:cNvSpPr/>
          <p:nvPr/>
        </p:nvSpPr>
        <p:spPr>
          <a:xfrm>
            <a:off x="8033649" y="5101389"/>
            <a:ext cx="1477192" cy="373199"/>
          </a:xfrm>
          <a:prstGeom prst="rect">
            <a:avLst/>
          </a:prstGeom>
          <a:solidFill>
            <a:srgbClr val="516D7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Birthdays</a:t>
            </a:r>
          </a:p>
        </p:txBody>
      </p:sp>
      <p:sp>
        <p:nvSpPr>
          <p:cNvPr id="287" name="Photo Albums"/>
          <p:cNvSpPr/>
          <p:nvPr/>
        </p:nvSpPr>
        <p:spPr>
          <a:xfrm>
            <a:off x="8033649" y="5467507"/>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Albums</a:t>
            </a:r>
          </a:p>
        </p:txBody>
      </p:sp>
      <p:sp>
        <p:nvSpPr>
          <p:cNvPr id="288" name="Photo Picker"/>
          <p:cNvSpPr/>
          <p:nvPr/>
        </p:nvSpPr>
        <p:spPr>
          <a:xfrm>
            <a:off x="8033649" y="5788975"/>
            <a:ext cx="1477192" cy="373199"/>
          </a:xfrm>
          <a:prstGeom prst="rect">
            <a:avLst/>
          </a:prstGeom>
          <a:solidFill>
            <a:srgbClr val="3284CC"/>
          </a:solidFill>
          <a:ln w="3175">
            <a:solidFill>
              <a:srgbClr val="000000"/>
            </a:solid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600">
                <a:solidFill>
                  <a:srgbClr val="FFFFFF"/>
                </a:solidFill>
                <a:latin typeface="Helvetica Light"/>
                <a:ea typeface="Helvetica Light"/>
                <a:cs typeface="Helvetica Light"/>
                <a:sym typeface="Helvetica Light"/>
              </a:defRPr>
            </a:lvl1pPr>
          </a:lstStyle>
          <a:p>
            <a:r>
              <a:rPr sz="1300" dirty="0">
                <a:latin typeface="Calibri Light" panose="020F0302020204030204" pitchFamily="34" charset="0"/>
                <a:cs typeface="Calibri Light" panose="020F0302020204030204" pitchFamily="34" charset="0"/>
              </a:rPr>
              <a:t>Photo Picker</a:t>
            </a:r>
          </a:p>
        </p:txBody>
      </p:sp>
      <p:sp>
        <p:nvSpPr>
          <p:cNvPr id="289" name="You are the support person for your changes, regardless of platform…"/>
          <p:cNvSpPr txBox="1">
            <a:spLocks noGrp="1"/>
          </p:cNvSpPr>
          <p:nvPr>
            <p:ph type="body" idx="1"/>
          </p:nvPr>
        </p:nvSpPr>
        <p:spPr>
          <a:xfrm>
            <a:off x="838200" y="1825625"/>
            <a:ext cx="10515600" cy="1631157"/>
          </a:xfrm>
          <a:prstGeom prst="rect">
            <a:avLst/>
          </a:prstGeom>
        </p:spPr>
        <p:txBody>
          <a:bodyPr/>
          <a:lstStyle/>
          <a:p>
            <a:pPr marL="0" indent="0">
              <a:buNone/>
            </a:pPr>
            <a:r>
              <a:rPr lang="en-US" dirty="0"/>
              <a:t>Example: Facebook mobile teams (with platform organization)</a:t>
            </a:r>
          </a:p>
        </p:txBody>
      </p:sp>
      <p:sp>
        <p:nvSpPr>
          <p:cNvPr id="43" name="TextBox 42">
            <a:extLst>
              <a:ext uri="{FF2B5EF4-FFF2-40B4-BE49-F238E27FC236}">
                <a16:creationId xmlns:a16="http://schemas.microsoft.com/office/drawing/2014/main" id="{BABFDEE8-5CA7-A949-A2F5-B34CE7D28382}"/>
              </a:ext>
            </a:extLst>
          </p:cNvPr>
          <p:cNvSpPr txBox="1"/>
          <p:nvPr/>
        </p:nvSpPr>
        <p:spPr>
          <a:xfrm>
            <a:off x="8009543" y="6562445"/>
            <a:ext cx="3911524" cy="30777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400" dirty="0">
                <a:solidFill>
                  <a:schemeClr val="tx1"/>
                </a:solidFill>
                <a:hlinkClick r:id="rId3"/>
              </a:rPr>
              <a:t>https://www.youtube.com/watch?v=Nffzkkdq7GM</a:t>
            </a:r>
            <a:endParaRPr lang="en-US" sz="1400" dirty="0">
              <a:solidFill>
                <a:schemeClr val="tx1"/>
              </a:solidFill>
            </a:endParaRP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12571</TotalTime>
  <Words>4634</Words>
  <Application>Microsoft Office PowerPoint</Application>
  <PresentationFormat>Widescreen</PresentationFormat>
  <Paragraphs>353</Paragraphs>
  <Slides>22</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 Light</vt:lpstr>
      <vt:lpstr>Helvetica Neue</vt:lpstr>
      <vt:lpstr>Calibri</vt:lpstr>
      <vt:lpstr>Verdana</vt:lpstr>
      <vt:lpstr>Office Theme</vt:lpstr>
      <vt:lpstr>CS 4530: Fundamentals of Software Engineering Lesson 7.3: Teams</vt:lpstr>
      <vt:lpstr>Learning Goals for this Lesson</vt:lpstr>
      <vt:lpstr>Why Teams? “The 10x Engineer”</vt:lpstr>
      <vt:lpstr>Teams are hard: Brooks’ Law</vt:lpstr>
      <vt:lpstr>What goes wrong with teams in software development?</vt:lpstr>
      <vt:lpstr>How do we structure teams efficiently?</vt:lpstr>
      <vt:lpstr>Agile Favors “Two-Pizza” Teams</vt:lpstr>
      <vt:lpstr>Agile Favors “Product” teams, not ”Platform” teams</vt:lpstr>
      <vt:lpstr>Agile Favors “Product” teams, not ”Platform” teams</vt:lpstr>
      <vt:lpstr>How do you encourage team members to treat each other well?</vt:lpstr>
      <vt:lpstr>Three Pillars of Social Skills</vt:lpstr>
      <vt:lpstr>HRT Example: Code Review</vt:lpstr>
      <vt:lpstr>HRT Example: Code Review</vt:lpstr>
      <vt:lpstr>Scaling Communication and Knowledge Sharing</vt:lpstr>
      <vt:lpstr>Bus Factor &amp; Importance of Information Sharing</vt:lpstr>
      <vt:lpstr>Responding to Failures</vt:lpstr>
      <vt:lpstr>How Not to Respond to Failures</vt:lpstr>
      <vt:lpstr>Blameless Post-Mortems</vt:lpstr>
      <vt:lpstr>PowerPoint Presentation</vt:lpstr>
      <vt:lpstr>Blameless Post-Mortems: Real World Example</vt:lpstr>
      <vt:lpstr>Conducting Postmortems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Lesson 6.3: Teams</dc:title>
  <dc:creator>Mitchell Wand</dc:creator>
  <cp:lastModifiedBy>Bhutta, Adeel</cp:lastModifiedBy>
  <cp:revision>230</cp:revision>
  <dcterms:created xsi:type="dcterms:W3CDTF">2021-01-07T15:19:22Z</dcterms:created>
  <dcterms:modified xsi:type="dcterms:W3CDTF">2024-01-25T15:22:58Z</dcterms:modified>
</cp:coreProperties>
</file>

<file path=docProps/thumbnail.jpeg>
</file>